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6"/>
  </p:notesMasterIdLst>
  <p:handoutMasterIdLst>
    <p:handoutMasterId r:id="rId17"/>
  </p:handoutMasterIdLst>
  <p:sldIdLst>
    <p:sldId id="617" r:id="rId3"/>
    <p:sldId id="633" r:id="rId4"/>
    <p:sldId id="635" r:id="rId5"/>
    <p:sldId id="637" r:id="rId6"/>
    <p:sldId id="634" r:id="rId7"/>
    <p:sldId id="620" r:id="rId8"/>
    <p:sldId id="638" r:id="rId9"/>
    <p:sldId id="625" r:id="rId10"/>
    <p:sldId id="624" r:id="rId11"/>
    <p:sldId id="640" r:id="rId12"/>
    <p:sldId id="645" r:id="rId13"/>
    <p:sldId id="644" r:id="rId14"/>
    <p:sldId id="646" r:id="rId15"/>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p15:clr>
            <a:srgbClr val="A4A3A4"/>
          </p15:clr>
        </p15:guide>
        <p15:guide id="2" pos="39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fg"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BC242A"/>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265" autoAdjust="0"/>
  </p:normalViewPr>
  <p:slideViewPr>
    <p:cSldViewPr snapToGrid="0">
      <p:cViewPr varScale="1">
        <p:scale>
          <a:sx n="134" d="100"/>
          <a:sy n="134" d="100"/>
        </p:scale>
        <p:origin x="186" y="132"/>
      </p:cViewPr>
      <p:guideLst>
        <p:guide orient="horz" pos="2127"/>
        <p:guide pos="39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2024/10/17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98611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p>
            <a:fld id="{3BED4874-415F-4462-8CBD-90FA9588F106}" type="datetimeFigureOut">
              <a:rPr lang="zh-CN" altLang="en-US" smtClean="0"/>
              <a:t>2024/10/17</a:t>
            </a:fld>
            <a:endParaRPr lang="zh-CN" altLang="en-US"/>
          </a:p>
        </p:txBody>
      </p:sp>
      <p:sp>
        <p:nvSpPr>
          <p:cNvPr id="3" name="页脚占位符 2"/>
          <p:cNvSpPr>
            <a:spLocks noGrp="1"/>
          </p:cNvSpPr>
          <p:nvPr>
            <p:ph type="ftr" sz="quarter" idx="11"/>
          </p:nvPr>
        </p:nvSpPr>
        <p:spPr>
          <a:xfrm>
            <a:off x="4038911" y="6356756"/>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ADA7BEE5-433E-CC85-5B6A-63EB93B8542F}"/>
              </a:ext>
            </a:extLst>
          </p:cNvPr>
          <p:cNvSpPr txBox="1"/>
          <p:nvPr/>
        </p:nvSpPr>
        <p:spPr>
          <a:xfrm>
            <a:off x="2147886" y="2572821"/>
            <a:ext cx="7839077" cy="1754326"/>
          </a:xfrm>
          <a:prstGeom prst="rect">
            <a:avLst/>
          </a:prstGeom>
          <a:noFill/>
        </p:spPr>
        <p:txBody>
          <a:bodyPr wrap="square">
            <a:spAutoFit/>
          </a:bodyPr>
          <a:lstStyle/>
          <a:p>
            <a:pPr algn="ctr"/>
            <a:r>
              <a:rPr lang="zh-CN" altLang="en-US" sz="5400" b="1" dirty="0">
                <a:latin typeface="微软雅黑" panose="020B0503020204020204" pitchFamily="34" charset="-122"/>
                <a:ea typeface="微软雅黑" panose="020B0503020204020204" pitchFamily="34" charset="-122"/>
              </a:rPr>
              <a:t>新设立</a:t>
            </a:r>
            <a:r>
              <a:rPr lang="zh-CN" altLang="en-US" sz="5400" b="1" dirty="0">
                <a:latin typeface="微软雅黑" panose="020B0503020204020204" charset="-122"/>
                <a:ea typeface="微软雅黑" panose="020B0503020204020204" charset="-122"/>
                <a:cs typeface="Segoe UI Light" panose="020B0502040204020203" charset="0"/>
                <a:sym typeface="+mn-ea"/>
              </a:rPr>
              <a:t>企业“六税两费”减免政策</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6" name="文本框 5">
            <a:extLst>
              <a:ext uri="{FF2B5EF4-FFF2-40B4-BE49-F238E27FC236}">
                <a16:creationId xmlns:a16="http://schemas.microsoft.com/office/drawing/2014/main" id="{7408A5FC-B4A5-221C-CC8C-24D56E6189FC}"/>
              </a:ext>
            </a:extLst>
          </p:cNvPr>
          <p:cNvSpPr txBox="1"/>
          <p:nvPr/>
        </p:nvSpPr>
        <p:spPr>
          <a:xfrm>
            <a:off x="493506" y="1100530"/>
            <a:ext cx="10659915" cy="4602991"/>
          </a:xfrm>
          <a:prstGeom prst="rect">
            <a:avLst/>
          </a:prstGeom>
          <a:noFill/>
        </p:spPr>
        <p:txBody>
          <a:bodyPr wrap="square">
            <a:spAutoFit/>
          </a:bodyPr>
          <a:lstStyle/>
          <a:p>
            <a:pPr>
              <a:lnSpc>
                <a:spcPct val="150000"/>
              </a:lnSpc>
            </a:pPr>
            <a:r>
              <a:rPr lang="zh-CN" altLang="en-US" sz="2200" b="1" dirty="0">
                <a:latin typeface="微软雅黑" panose="020B0503020204020204" pitchFamily="34" charset="-122"/>
                <a:ea typeface="微软雅黑" panose="020B0503020204020204" pitchFamily="34" charset="-122"/>
              </a:rPr>
              <a:t>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某企业于</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月成立，从事国家非限制和禁止行业，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20</a:t>
            </a:r>
            <a:r>
              <a:rPr lang="zh-CN" altLang="en-US" sz="2200" b="1" dirty="0">
                <a:latin typeface="微软雅黑" panose="020B0503020204020204" pitchFamily="34" charset="-122"/>
                <a:ea typeface="微软雅黑" panose="020B0503020204020204" pitchFamily="34" charset="-122"/>
              </a:rPr>
              <a:t>日办理了</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年度企业所得税汇算清缴，</a:t>
            </a:r>
            <a:r>
              <a:rPr lang="zh-CN" altLang="en-US" sz="2200" b="1" dirty="0">
                <a:solidFill>
                  <a:srgbClr val="FF0000"/>
                </a:solidFill>
                <a:latin typeface="微软雅黑" panose="020B0503020204020204" pitchFamily="34" charset="-122"/>
                <a:ea typeface="微软雅黑" panose="020B0503020204020204" pitchFamily="34" charset="-122"/>
              </a:rPr>
              <a:t>结果确定不属于小型微利企业</a:t>
            </a:r>
            <a:r>
              <a:rPr lang="zh-CN" altLang="en-US" sz="2200" b="1" dirty="0">
                <a:latin typeface="微软雅黑" panose="020B0503020204020204" pitchFamily="34" charset="-122"/>
                <a:ea typeface="微软雅黑" panose="020B0503020204020204" pitchFamily="34" charset="-122"/>
              </a:rPr>
              <a:t>。该企业</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23</a:t>
            </a:r>
            <a:r>
              <a:rPr lang="zh-CN" altLang="en-US" sz="2200" b="1" dirty="0">
                <a:latin typeface="微软雅黑" panose="020B0503020204020204" pitchFamily="34" charset="-122"/>
                <a:ea typeface="微软雅黑" panose="020B0503020204020204" pitchFamily="34" charset="-122"/>
              </a:rPr>
              <a:t>日依规定按次申报耕地占用税，由于其不属于小型微利企业，自首次办理汇算清缴后</a:t>
            </a:r>
            <a:r>
              <a:rPr lang="zh-CN" altLang="en-US" sz="2200" b="1" dirty="0">
                <a:solidFill>
                  <a:srgbClr val="FF0000"/>
                </a:solidFill>
                <a:latin typeface="微软雅黑" panose="020B0503020204020204" pitchFamily="34" charset="-122"/>
                <a:ea typeface="微软雅黑" panose="020B0503020204020204" pitchFamily="34" charset="-122"/>
              </a:rPr>
              <a:t>确定不属于小型微利企业之日起至次年</a:t>
            </a:r>
            <a:r>
              <a:rPr lang="en-US" altLang="zh-CN" sz="2200" b="1" dirty="0">
                <a:solidFill>
                  <a:srgbClr val="FF0000"/>
                </a:solidFill>
                <a:latin typeface="微软雅黑" panose="020B0503020204020204" pitchFamily="34" charset="-122"/>
                <a:ea typeface="微软雅黑" panose="020B0503020204020204" pitchFamily="34" charset="-122"/>
              </a:rPr>
              <a:t>6</a:t>
            </a:r>
            <a:r>
              <a:rPr lang="zh-CN" altLang="en-US" sz="2200" b="1" dirty="0">
                <a:solidFill>
                  <a:srgbClr val="FF0000"/>
                </a:solidFill>
                <a:latin typeface="微软雅黑" panose="020B0503020204020204" pitchFamily="34" charset="-122"/>
                <a:ea typeface="微软雅黑" panose="020B0503020204020204" pitchFamily="34" charset="-122"/>
              </a:rPr>
              <a:t>月</a:t>
            </a:r>
            <a:r>
              <a:rPr lang="en-US" altLang="zh-CN" sz="2200" b="1" dirty="0">
                <a:solidFill>
                  <a:srgbClr val="FF0000"/>
                </a:solidFill>
                <a:latin typeface="微软雅黑" panose="020B0503020204020204" pitchFamily="34" charset="-122"/>
                <a:ea typeface="微软雅黑" panose="020B0503020204020204" pitchFamily="34" charset="-122"/>
              </a:rPr>
              <a:t>30</a:t>
            </a:r>
            <a:r>
              <a:rPr lang="zh-CN" altLang="en-US" sz="2200" b="1" dirty="0">
                <a:solidFill>
                  <a:srgbClr val="FF0000"/>
                </a:solidFill>
                <a:latin typeface="微软雅黑" panose="020B0503020204020204" pitchFamily="34" charset="-122"/>
                <a:ea typeface="微软雅黑" panose="020B0503020204020204" pitchFamily="34" charset="-122"/>
              </a:rPr>
              <a:t>日，不得再申报享受“六税两费”减征。</a:t>
            </a:r>
            <a:endParaRPr lang="en-US" altLang="zh-CN" sz="22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200" b="1" dirty="0">
                <a:solidFill>
                  <a:srgbClr val="FF0000"/>
                </a:solidFill>
                <a:latin typeface="微软雅黑" panose="020B0503020204020204" pitchFamily="34" charset="-122"/>
                <a:ea typeface="微软雅黑" panose="020B0503020204020204" pitchFamily="34" charset="-122"/>
              </a:rPr>
              <a:t>        需要注意的是，</a:t>
            </a:r>
            <a:r>
              <a:rPr lang="zh-CN" altLang="en-US" sz="2200" b="1" dirty="0">
                <a:latin typeface="微软雅黑" panose="020B0503020204020204" pitchFamily="34" charset="-122"/>
                <a:ea typeface="微软雅黑" panose="020B0503020204020204" pitchFamily="34" charset="-122"/>
              </a:rPr>
              <a:t>尽管政策规定的是自办理企业所得税汇算清缴当年的</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日至次年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日享受“六税两费”减征，但该政策有效期只到</a:t>
            </a:r>
            <a:r>
              <a:rPr lang="en-US" altLang="zh-CN" sz="2200" b="1" dirty="0">
                <a:latin typeface="微软雅黑" panose="020B0503020204020204" pitchFamily="34" charset="-122"/>
                <a:ea typeface="微软雅黑" panose="020B0503020204020204" pitchFamily="34" charset="-122"/>
              </a:rPr>
              <a:t>2027</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日，即</a:t>
            </a:r>
            <a:r>
              <a:rPr lang="en-US" altLang="zh-CN" sz="2200" b="1" dirty="0">
                <a:latin typeface="微软雅黑" panose="020B0503020204020204" pitchFamily="34" charset="-122"/>
                <a:ea typeface="微软雅黑" panose="020B0503020204020204" pitchFamily="34" charset="-122"/>
              </a:rPr>
              <a:t>2027</a:t>
            </a:r>
            <a:r>
              <a:rPr lang="zh-CN" altLang="en-US" sz="2200" b="1" dirty="0">
                <a:latin typeface="微软雅黑" panose="020B0503020204020204" pitchFamily="34" charset="-122"/>
                <a:ea typeface="微软雅黑" panose="020B0503020204020204" pitchFamily="34" charset="-122"/>
              </a:rPr>
              <a:t>年办理</a:t>
            </a:r>
            <a:r>
              <a:rPr lang="en-US" altLang="zh-CN" sz="2200" b="1" dirty="0">
                <a:latin typeface="微软雅黑" panose="020B0503020204020204" pitchFamily="34" charset="-122"/>
                <a:ea typeface="微软雅黑" panose="020B0503020204020204" pitchFamily="34" charset="-122"/>
              </a:rPr>
              <a:t>2026</a:t>
            </a:r>
            <a:r>
              <a:rPr lang="zh-CN" altLang="en-US" sz="2200" b="1" dirty="0">
                <a:latin typeface="微软雅黑" panose="020B0503020204020204" pitchFamily="34" charset="-122"/>
                <a:ea typeface="微软雅黑" panose="020B0503020204020204" pitchFamily="34" charset="-122"/>
              </a:rPr>
              <a:t>年度汇算清缴后</a:t>
            </a:r>
            <a:r>
              <a:rPr lang="zh-CN" altLang="en-US" sz="2200" b="1" dirty="0">
                <a:solidFill>
                  <a:srgbClr val="FF0000"/>
                </a:solidFill>
                <a:latin typeface="微软雅黑" panose="020B0503020204020204" pitchFamily="34" charset="-122"/>
                <a:ea typeface="微软雅黑" panose="020B0503020204020204" pitchFamily="34" charset="-122"/>
              </a:rPr>
              <a:t>确定是小型微利企业的</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纳税人享受“六税两费”减征的日期截至</a:t>
            </a:r>
            <a:r>
              <a:rPr lang="en-US" altLang="zh-CN" sz="2200" b="1" dirty="0">
                <a:solidFill>
                  <a:srgbClr val="FF0000"/>
                </a:solidFill>
                <a:latin typeface="微软雅黑" panose="020B0503020204020204" pitchFamily="34" charset="-122"/>
                <a:ea typeface="微软雅黑" panose="020B0503020204020204" pitchFamily="34" charset="-122"/>
              </a:rPr>
              <a:t>2027</a:t>
            </a:r>
            <a:r>
              <a:rPr lang="zh-CN" altLang="en-US" sz="2200" b="1" dirty="0">
                <a:solidFill>
                  <a:srgbClr val="FF0000"/>
                </a:solidFill>
                <a:latin typeface="微软雅黑" panose="020B0503020204020204" pitchFamily="34" charset="-122"/>
                <a:ea typeface="微软雅黑" panose="020B0503020204020204" pitchFamily="34" charset="-122"/>
              </a:rPr>
              <a:t>年</a:t>
            </a:r>
            <a:r>
              <a:rPr lang="en-US" altLang="zh-CN" sz="2200" b="1" dirty="0">
                <a:solidFill>
                  <a:srgbClr val="FF0000"/>
                </a:solidFill>
                <a:latin typeface="微软雅黑" panose="020B0503020204020204" pitchFamily="34" charset="-122"/>
                <a:ea typeface="微软雅黑" panose="020B0503020204020204" pitchFamily="34" charset="-122"/>
              </a:rPr>
              <a:t>12</a:t>
            </a:r>
            <a:r>
              <a:rPr lang="zh-CN" altLang="en-US" sz="2200" b="1" dirty="0">
                <a:solidFill>
                  <a:srgbClr val="FF0000"/>
                </a:solidFill>
                <a:latin typeface="微软雅黑" panose="020B0503020204020204" pitchFamily="34" charset="-122"/>
                <a:ea typeface="微软雅黑" panose="020B0503020204020204" pitchFamily="34" charset="-122"/>
              </a:rPr>
              <a:t>月</a:t>
            </a:r>
            <a:r>
              <a:rPr lang="en-US" altLang="zh-CN" sz="2200" b="1" dirty="0">
                <a:solidFill>
                  <a:srgbClr val="FF0000"/>
                </a:solidFill>
                <a:latin typeface="微软雅黑" panose="020B0503020204020204" pitchFamily="34" charset="-122"/>
                <a:ea typeface="微软雅黑" panose="020B0503020204020204" pitchFamily="34" charset="-122"/>
              </a:rPr>
              <a:t>31</a:t>
            </a:r>
            <a:r>
              <a:rPr lang="zh-CN" altLang="en-US" sz="2200" b="1" dirty="0">
                <a:solidFill>
                  <a:srgbClr val="FF0000"/>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1817088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61099"/>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61099"/>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61099"/>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203960" y="248142"/>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100" name="文本框 99"/>
          <p:cNvSpPr txBox="1"/>
          <p:nvPr/>
        </p:nvSpPr>
        <p:spPr>
          <a:xfrm>
            <a:off x="1317399" y="1510030"/>
            <a:ext cx="9766300" cy="1230593"/>
          </a:xfrm>
          <a:prstGeom prst="rect">
            <a:avLst/>
          </a:prstGeom>
          <a:noFill/>
          <a:ln w="9525">
            <a:noFill/>
          </a:ln>
        </p:spPr>
        <p:txBody>
          <a:bodyPr wrap="square">
            <a:spAutoFit/>
          </a:bodyPr>
          <a:lstStyle/>
          <a:p>
            <a:pPr indent="295275">
              <a:lnSpc>
                <a:spcPct val="200000"/>
              </a:lnSpc>
            </a:pPr>
            <a:endParaRPr sz="2000" b="1" dirty="0">
              <a:solidFill>
                <a:schemeClr val="tx1"/>
              </a:solidFill>
              <a:latin typeface="微软雅黑" panose="020B0503020204020204" charset="-122"/>
              <a:ea typeface="微软雅黑" panose="020B0503020204020204" charset="-122"/>
              <a:cs typeface="微软雅黑" panose="020B0503020204020204" charset="-122"/>
            </a:endParaRPr>
          </a:p>
          <a:p>
            <a:pPr indent="295275">
              <a:lnSpc>
                <a:spcPct val="200000"/>
              </a:lnSpc>
            </a:pP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a:extLst>
              <a:ext uri="{FF2B5EF4-FFF2-40B4-BE49-F238E27FC236}">
                <a16:creationId xmlns:a16="http://schemas.microsoft.com/office/drawing/2014/main" id="{63E51851-ED74-AAC2-8D2C-E4288E0DBE80}"/>
              </a:ext>
            </a:extLst>
          </p:cNvPr>
          <p:cNvSpPr txBox="1"/>
          <p:nvPr/>
        </p:nvSpPr>
        <p:spPr>
          <a:xfrm>
            <a:off x="780878" y="1114483"/>
            <a:ext cx="10191922" cy="5786199"/>
          </a:xfrm>
          <a:prstGeom prst="rect">
            <a:avLst/>
          </a:prstGeom>
          <a:noFill/>
        </p:spPr>
        <p:txBody>
          <a:bodyPr wrap="square">
            <a:spAutoFit/>
          </a:bodyPr>
          <a:lstStyle/>
          <a:p>
            <a:pPr>
              <a:lnSpc>
                <a:spcPct val="200000"/>
              </a:lnSpc>
            </a:pPr>
            <a:r>
              <a:rPr lang="zh-CN" altLang="en-US" sz="2200" b="1" dirty="0">
                <a:latin typeface="微软雅黑" panose="020B0503020204020204" pitchFamily="34" charset="-122"/>
                <a:ea typeface="微软雅黑" panose="020B0503020204020204" pitchFamily="34" charset="-122"/>
              </a:rPr>
              <a:t>         四、增值税小规模纳税人、小型微利企业和个体工商户已依法享受资源税、城市维护建设税、房产税、城镇土地使用税、印花税、耕地占用税、教育费附加、地方教育附加等其他优惠政策的，可叠加享受本公告第二条规定的优惠政策。</a:t>
            </a:r>
            <a:endParaRPr lang="en-US" altLang="zh-CN" sz="2200" b="1" dirty="0">
              <a:latin typeface="微软雅黑" panose="020B0503020204020204" pitchFamily="34" charset="-122"/>
              <a:ea typeface="微软雅黑" panose="020B0503020204020204" pitchFamily="34" charset="-122"/>
            </a:endParaRPr>
          </a:p>
          <a:p>
            <a:pPr>
              <a:lnSpc>
                <a:spcPct val="200000"/>
              </a:lnSpc>
            </a:pPr>
            <a:r>
              <a:rPr lang="zh-CN" altLang="en-US" sz="2200" b="1" dirty="0">
                <a:latin typeface="微软雅黑" panose="020B0503020204020204" pitchFamily="34" charset="-122"/>
                <a:ea typeface="微软雅黑" panose="020B0503020204020204" pitchFamily="34" charset="-122"/>
              </a:rPr>
              <a:t>           </a:t>
            </a:r>
            <a:endParaRPr lang="en-US" altLang="zh-CN" sz="2200" b="1" dirty="0">
              <a:latin typeface="微软雅黑" panose="020B0503020204020204" pitchFamily="34" charset="-122"/>
              <a:ea typeface="微软雅黑" panose="020B0503020204020204" pitchFamily="34" charset="-122"/>
            </a:endParaRPr>
          </a:p>
          <a:p>
            <a:pPr>
              <a:lnSpc>
                <a:spcPct val="200000"/>
              </a:lnSpc>
            </a:pPr>
            <a:r>
              <a:rPr lang="zh-CN" altLang="en-US" sz="2200" b="1" dirty="0">
                <a:latin typeface="微软雅黑" panose="020B0503020204020204" pitchFamily="34" charset="-122"/>
                <a:ea typeface="微软雅黑" panose="020B0503020204020204" pitchFamily="34" charset="-122"/>
              </a:rPr>
              <a:t>    </a:t>
            </a:r>
            <a:r>
              <a:rPr lang="zh-CN" altLang="en-US" sz="2200" b="1" dirty="0" smtClean="0">
                <a:latin typeface="微软雅黑" panose="020B0503020204020204" pitchFamily="34" charset="-122"/>
                <a:ea typeface="微软雅黑" panose="020B0503020204020204" pitchFamily="34" charset="-122"/>
              </a:rPr>
              <a:t>   文件</a:t>
            </a:r>
            <a:r>
              <a:rPr lang="zh-CN" altLang="en-US" sz="2200" b="1" dirty="0">
                <a:latin typeface="微软雅黑" panose="020B0503020204020204" pitchFamily="34" charset="-122"/>
                <a:ea typeface="微软雅黑" panose="020B0503020204020204" pitchFamily="34" charset="-122"/>
              </a:rPr>
              <a:t>依据：财政部 税务总局公告</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号</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关于进一步支持小微企业和个体工商户发展有关税费政策的公告</a:t>
            </a:r>
            <a:r>
              <a:rPr lang="en-US" altLang="zh-CN" sz="2200" b="1" dirty="0">
                <a:latin typeface="微软雅黑" panose="020B0503020204020204" pitchFamily="34" charset="-122"/>
                <a:ea typeface="微软雅黑" panose="020B0503020204020204" pitchFamily="34" charset="-122"/>
              </a:rPr>
              <a:t>》</a:t>
            </a:r>
          </a:p>
          <a:p>
            <a:pPr>
              <a:lnSpc>
                <a:spcPct val="200000"/>
              </a:lnSpc>
            </a:pPr>
            <a:endParaRPr lang="zh-CN" altLang="en-US" sz="1400" b="1" i="0" dirty="0">
              <a:solidFill>
                <a:srgbClr val="333333"/>
              </a:solidFill>
              <a:effectLst/>
              <a:latin typeface="Microsoft YaHei" panose="020B0503020204020204" pitchFamily="34" charset="-122"/>
              <a:ea typeface="Microsoft YaHei" panose="020B0503020204020204" pitchFamily="34" charset="-122"/>
            </a:endParaRPr>
          </a:p>
          <a:p>
            <a:pPr>
              <a:lnSpc>
                <a:spcPct val="200000"/>
              </a:lnSpc>
            </a:pPr>
            <a:endParaRPr lang="zh-CN" altLang="en-US" sz="1400" b="1" dirty="0">
              <a:latin typeface="微软雅黑" panose="020B0503020204020204" pitchFamily="34" charset="-122"/>
              <a:ea typeface="微软雅黑" panose="020B0503020204020204" pitchFamily="34" charset="-122"/>
              <a:cs typeface="微软雅黑" panose="020B0503020204020204" charset="-122"/>
            </a:endParaRPr>
          </a:p>
          <a:p>
            <a:pPr>
              <a:lnSpc>
                <a:spcPct val="200000"/>
              </a:lnSpc>
            </a:pPr>
            <a:endParaRPr lang="en-US" altLang="zh-CN" dirty="0">
              <a:latin typeface="微软雅黑" panose="020B0503020204020204" pitchFamily="34" charset="-122"/>
              <a:ea typeface="微软雅黑" panose="020B0503020204020204" pitchFamily="34" charset="-122"/>
            </a:endParaRPr>
          </a:p>
          <a:p>
            <a:r>
              <a:rPr lang="zh-CN" altLang="en-US" sz="1400" b="1" i="0" dirty="0">
                <a:solidFill>
                  <a:srgbClr val="333333"/>
                </a:solidFill>
                <a:effectLst/>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543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Righ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28888" y="133968"/>
            <a:ext cx="7833431" cy="43226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400C8B8F-6BA9-BC71-4985-A7DE8DCAC74F}"/>
              </a:ext>
            </a:extLst>
          </p:cNvPr>
          <p:cNvSpPr txBox="1"/>
          <p:nvPr/>
        </p:nvSpPr>
        <p:spPr>
          <a:xfrm>
            <a:off x="2688771" y="3124982"/>
            <a:ext cx="6096000" cy="1015663"/>
          </a:xfrm>
          <a:prstGeom prst="rect">
            <a:avLst/>
          </a:prstGeom>
          <a:noFill/>
        </p:spPr>
        <p:txBody>
          <a:bodyPr wrap="square">
            <a:spAutoFit/>
          </a:bodyPr>
          <a:lstStyle/>
          <a:p>
            <a:r>
              <a:rPr lang="zh-CN" altLang="en-US" sz="6000" b="1" dirty="0">
                <a:latin typeface="微软雅黑" panose="020B0503020204020204" pitchFamily="34" charset="-122"/>
                <a:ea typeface="微软雅黑" panose="020B0503020204020204" pitchFamily="34" charset="-122"/>
              </a:rPr>
              <a:t>  </a:t>
            </a:r>
          </a:p>
        </p:txBody>
      </p:sp>
      <p:sp>
        <p:nvSpPr>
          <p:cNvPr id="5" name="文本框 4">
            <a:extLst>
              <a:ext uri="{FF2B5EF4-FFF2-40B4-BE49-F238E27FC236}">
                <a16:creationId xmlns:a16="http://schemas.microsoft.com/office/drawing/2014/main" id="{FF263F0B-EA76-B8A6-99F3-A477523B26CC}"/>
              </a:ext>
            </a:extLst>
          </p:cNvPr>
          <p:cNvSpPr txBox="1"/>
          <p:nvPr/>
        </p:nvSpPr>
        <p:spPr>
          <a:xfrm>
            <a:off x="801776" y="865843"/>
            <a:ext cx="10813961" cy="7340471"/>
          </a:xfrm>
          <a:prstGeom prst="rect">
            <a:avLst/>
          </a:prstGeom>
          <a:noFill/>
        </p:spPr>
        <p:txBody>
          <a:bodyPr wrap="square">
            <a:spAutoFit/>
          </a:bodyPr>
          <a:lstStyle/>
          <a:p>
            <a:pPr>
              <a:lnSpc>
                <a:spcPct val="150000"/>
              </a:lnSpc>
            </a:pPr>
            <a:r>
              <a:rPr lang="en-US" altLang="zh-CN" dirty="0"/>
              <a:t>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7] </a:t>
            </a:r>
            <a:r>
              <a:rPr lang="zh-CN" altLang="en-US" sz="2200" b="1" dirty="0">
                <a:latin typeface="微软雅黑" panose="020B0503020204020204" pitchFamily="34" charset="-122"/>
                <a:ea typeface="微软雅黑" panose="020B0503020204020204" pitchFamily="34" charset="-122"/>
              </a:rPr>
              <a:t>：某企业为小型微利企业，符合相关政策规定的“物流企业”条件，当地的城镇土地使用税税额标准为</a:t>
            </a:r>
            <a:r>
              <a:rPr lang="en-US" altLang="zh-CN" sz="2200" b="1" dirty="0">
                <a:solidFill>
                  <a:srgbClr val="FF0000"/>
                </a:solidFill>
                <a:latin typeface="微软雅黑" panose="020B0503020204020204" pitchFamily="34" charset="-122"/>
                <a:ea typeface="微软雅黑" panose="020B0503020204020204" pitchFamily="34" charset="-122"/>
              </a:rPr>
              <a:t>6</a:t>
            </a:r>
            <a:r>
              <a:rPr lang="zh-CN" altLang="en-US" sz="2200" b="1" dirty="0">
                <a:solidFill>
                  <a:srgbClr val="FF0000"/>
                </a:solidFill>
                <a:latin typeface="微软雅黑" panose="020B0503020204020204" pitchFamily="34" charset="-122"/>
                <a:ea typeface="微软雅黑" panose="020B0503020204020204" pitchFamily="34" charset="-122"/>
              </a:rPr>
              <a:t>元</a:t>
            </a:r>
            <a:r>
              <a:rPr lang="en-US" altLang="zh-CN" sz="2200" b="1" dirty="0">
                <a:solidFill>
                  <a:srgbClr val="FF0000"/>
                </a:solidFill>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平方米</a:t>
            </a:r>
            <a:r>
              <a:rPr lang="zh-CN" altLang="en-US" sz="2200" b="1" dirty="0">
                <a:latin typeface="微软雅黑" panose="020B0503020204020204" pitchFamily="34" charset="-122"/>
                <a:ea typeface="微软雅黑" panose="020B0503020204020204" pitchFamily="34" charset="-122"/>
              </a:rPr>
              <a:t>，该企业自有大宗商品仓储设施用地</a:t>
            </a:r>
            <a:r>
              <a:rPr lang="en-US" altLang="zh-CN" sz="2200" b="1" dirty="0">
                <a:latin typeface="微软雅黑" panose="020B0503020204020204" pitchFamily="34" charset="-122"/>
                <a:ea typeface="微软雅黑" panose="020B0503020204020204" pitchFamily="34" charset="-122"/>
              </a:rPr>
              <a:t>10000</a:t>
            </a:r>
            <a:r>
              <a:rPr lang="zh-CN" altLang="en-US" sz="2200" b="1" dirty="0">
                <a:latin typeface="微软雅黑" panose="020B0503020204020204" pitchFamily="34" charset="-122"/>
                <a:ea typeface="微软雅黑" panose="020B0503020204020204" pitchFamily="34" charset="-122"/>
              </a:rPr>
              <a:t>平方米，可按规定享受城镇土地使用税优惠，</a:t>
            </a:r>
            <a:r>
              <a:rPr lang="zh-CN" altLang="en-US" sz="2200" b="1" dirty="0">
                <a:solidFill>
                  <a:srgbClr val="FF0000"/>
                </a:solidFill>
                <a:latin typeface="微软雅黑" panose="020B0503020204020204" pitchFamily="34" charset="-122"/>
                <a:ea typeface="微软雅黑" panose="020B0503020204020204" pitchFamily="34" charset="-122"/>
              </a:rPr>
              <a:t>按</a:t>
            </a:r>
            <a:r>
              <a:rPr lang="en-US" altLang="zh-CN" sz="2200" b="1" dirty="0">
                <a:solidFill>
                  <a:srgbClr val="FF0000"/>
                </a:solidFill>
                <a:latin typeface="微软雅黑" panose="020B0503020204020204" pitchFamily="34" charset="-122"/>
                <a:ea typeface="微软雅黑" panose="020B0503020204020204" pitchFamily="34" charset="-122"/>
              </a:rPr>
              <a:t>50%</a:t>
            </a:r>
            <a:r>
              <a:rPr lang="zh-CN" altLang="en-US" sz="2200" b="1" dirty="0">
                <a:solidFill>
                  <a:srgbClr val="FF0000"/>
                </a:solidFill>
                <a:latin typeface="微软雅黑" panose="020B0503020204020204" pitchFamily="34" charset="-122"/>
                <a:ea typeface="微软雅黑" panose="020B0503020204020204" pitchFamily="34" charset="-122"/>
              </a:rPr>
              <a:t>计征税费。</a:t>
            </a:r>
            <a:r>
              <a:rPr lang="zh-CN" altLang="en-US" sz="2200" b="1" dirty="0">
                <a:latin typeface="微软雅黑" panose="020B0503020204020204" pitchFamily="34" charset="-122"/>
                <a:ea typeface="微软雅黑" panose="020B0503020204020204" pitchFamily="34" charset="-122"/>
              </a:rPr>
              <a:t>在纳税申报时，该企业可</a:t>
            </a:r>
            <a:r>
              <a:rPr lang="zh-CN" altLang="en-US" sz="2200" b="1" dirty="0">
                <a:solidFill>
                  <a:srgbClr val="FF0000"/>
                </a:solidFill>
                <a:latin typeface="微软雅黑" panose="020B0503020204020204" pitchFamily="34" charset="-122"/>
                <a:ea typeface="微软雅黑" panose="020B0503020204020204" pitchFamily="34" charset="-122"/>
              </a:rPr>
              <a:t>先享受</a:t>
            </a:r>
            <a:r>
              <a:rPr lang="zh-CN" altLang="en-US" sz="2200" b="1" dirty="0">
                <a:latin typeface="微软雅黑" panose="020B0503020204020204" pitchFamily="34" charset="-122"/>
                <a:ea typeface="微软雅黑" panose="020B0503020204020204" pitchFamily="34" charset="-122"/>
              </a:rPr>
              <a:t>物流企业大宗商品仓储设施用地城镇土地使用税优惠政策，</a:t>
            </a:r>
            <a:r>
              <a:rPr lang="zh-CN" altLang="en-US" sz="2200" b="1" dirty="0">
                <a:solidFill>
                  <a:srgbClr val="FF0000"/>
                </a:solidFill>
                <a:latin typeface="微软雅黑" panose="020B0503020204020204" pitchFamily="34" charset="-122"/>
                <a:ea typeface="微软雅黑" panose="020B0503020204020204" pitchFamily="34" charset="-122"/>
              </a:rPr>
              <a:t>再按减免后的金额享受</a:t>
            </a:r>
            <a:r>
              <a:rPr lang="zh-CN" altLang="en-US" sz="2200" b="1" dirty="0">
                <a:latin typeface="微软雅黑" panose="020B0503020204020204" pitchFamily="34" charset="-122"/>
                <a:ea typeface="微软雅黑" panose="020B0503020204020204" pitchFamily="34" charset="-122"/>
              </a:rPr>
              <a:t>“六税两费”优惠政策，两项优惠政策叠加减免后的应纳税额为：</a:t>
            </a:r>
            <a:r>
              <a:rPr lang="en-US" altLang="zh-CN" sz="2200" b="1" dirty="0">
                <a:latin typeface="微软雅黑" panose="020B0503020204020204" pitchFamily="34" charset="-122"/>
                <a:ea typeface="微软雅黑" panose="020B0503020204020204" pitchFamily="34" charset="-122"/>
              </a:rPr>
              <a:t>6×10000×50%×50%</a:t>
            </a:r>
            <a:r>
              <a:rPr lang="zh-CN" altLang="en-US"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15000</a:t>
            </a:r>
            <a:r>
              <a:rPr lang="zh-CN" altLang="en-US" sz="2200" b="1" dirty="0">
                <a:latin typeface="微软雅黑" panose="020B0503020204020204" pitchFamily="34" charset="-122"/>
                <a:ea typeface="微软雅黑" panose="020B0503020204020204" pitchFamily="34" charset="-122"/>
              </a:rPr>
              <a:t>（元</a:t>
            </a:r>
            <a:r>
              <a:rPr lang="zh-CN" altLang="en-US" sz="2200" b="1" dirty="0" smtClean="0">
                <a:latin typeface="微软雅黑" panose="020B0503020204020204" pitchFamily="34" charset="-122"/>
                <a:ea typeface="微软雅黑" panose="020B0503020204020204" pitchFamily="34" charset="-122"/>
              </a:rPr>
              <a:t>）</a:t>
            </a:r>
            <a:r>
              <a:rPr lang="zh-CN" altLang="en-US" sz="2200" b="0" i="0" dirty="0" smtClean="0">
                <a:solidFill>
                  <a:srgbClr val="000000"/>
                </a:solidFill>
                <a:effectLst/>
                <a:latin typeface="Microsoft YaHei" panose="020B0503020204020204" pitchFamily="34" charset="-122"/>
                <a:ea typeface="Microsoft YaHei" panose="020B0503020204020204" pitchFamily="34" charset="-122"/>
              </a:rPr>
              <a:t>         </a:t>
            </a:r>
            <a:endParaRPr lang="en-US" altLang="zh-CN" sz="2200" dirty="0">
              <a:solidFill>
                <a:srgbClr val="000000"/>
              </a:solidFill>
              <a:latin typeface="Microsoft YaHei" panose="020B0503020204020204" pitchFamily="34" charset="-122"/>
              <a:ea typeface="Microsoft YaHei" panose="020B0503020204020204" pitchFamily="34" charset="-122"/>
            </a:endParaRPr>
          </a:p>
          <a:p>
            <a:pPr>
              <a:lnSpc>
                <a:spcPct val="150000"/>
              </a:lnSpc>
            </a:pPr>
            <a:r>
              <a:rPr lang="zh-CN" altLang="en-US" sz="2200" b="1" dirty="0">
                <a:latin typeface="微软雅黑" panose="020B0503020204020204" pitchFamily="34" charset="-122"/>
                <a:ea typeface="微软雅黑" panose="020B0503020204020204" pitchFamily="34" charset="-122"/>
              </a:rPr>
              <a:t>文件依据：</a:t>
            </a:r>
            <a:r>
              <a:rPr lang="zh-CN" altLang="en-US" sz="2200" b="1" i="0" dirty="0">
                <a:solidFill>
                  <a:srgbClr val="000000"/>
                </a:solidFill>
                <a:effectLst/>
                <a:latin typeface="微软雅黑" panose="020B0503020204020204" pitchFamily="34" charset="-122"/>
                <a:ea typeface="微软雅黑" panose="020B0503020204020204" pitchFamily="34" charset="-122"/>
              </a:rPr>
              <a:t> 财政部 税务总局公告</a:t>
            </a:r>
            <a:r>
              <a:rPr lang="en-US" altLang="zh-CN" sz="2200" b="1" i="0" dirty="0">
                <a:solidFill>
                  <a:srgbClr val="000000"/>
                </a:solidFill>
                <a:effectLst/>
                <a:latin typeface="微软雅黑" panose="020B0503020204020204" pitchFamily="34" charset="-122"/>
                <a:ea typeface="微软雅黑" panose="020B0503020204020204" pitchFamily="34" charset="-122"/>
              </a:rPr>
              <a:t>2023</a:t>
            </a:r>
            <a:r>
              <a:rPr lang="zh-CN" altLang="en-US" sz="2200" b="1" i="0" dirty="0">
                <a:solidFill>
                  <a:srgbClr val="000000"/>
                </a:solidFill>
                <a:effectLst/>
                <a:latin typeface="微软雅黑" panose="020B0503020204020204" pitchFamily="34" charset="-122"/>
                <a:ea typeface="微软雅黑" panose="020B0503020204020204" pitchFamily="34" charset="-122"/>
              </a:rPr>
              <a:t>年第</a:t>
            </a:r>
            <a:r>
              <a:rPr lang="en-US" altLang="zh-CN" sz="2200" b="1" i="0" dirty="0">
                <a:solidFill>
                  <a:srgbClr val="000000"/>
                </a:solidFill>
                <a:effectLst/>
                <a:latin typeface="微软雅黑" panose="020B0503020204020204" pitchFamily="34" charset="-122"/>
                <a:ea typeface="微软雅黑" panose="020B0503020204020204" pitchFamily="34" charset="-122"/>
              </a:rPr>
              <a:t>5</a:t>
            </a:r>
            <a:r>
              <a:rPr lang="zh-CN" altLang="en-US" sz="2200" b="1" i="0" dirty="0">
                <a:solidFill>
                  <a:srgbClr val="000000"/>
                </a:solidFill>
                <a:effectLst/>
                <a:latin typeface="微软雅黑" panose="020B0503020204020204" pitchFamily="34" charset="-122"/>
                <a:ea typeface="微软雅黑" panose="020B0503020204020204" pitchFamily="34" charset="-122"/>
              </a:rPr>
              <a:t>号</a:t>
            </a:r>
            <a:r>
              <a:rPr lang="en-US" altLang="zh-CN" sz="2200" b="1" dirty="0">
                <a:latin typeface="微软雅黑" panose="020B0503020204020204" pitchFamily="34" charset="-122"/>
                <a:ea typeface="微软雅黑" panose="020B0503020204020204" pitchFamily="34" charset="-122"/>
                <a:cs typeface="微软雅黑" panose="020B0503020204020204" charset="-122"/>
              </a:rPr>
              <a:t>《</a:t>
            </a:r>
            <a:r>
              <a:rPr lang="zh-CN" altLang="en-US" sz="2200" b="1" i="0" dirty="0">
                <a:solidFill>
                  <a:srgbClr val="333333"/>
                </a:solidFill>
                <a:effectLst/>
                <a:latin typeface="微软雅黑" panose="020B0503020204020204" pitchFamily="34" charset="-122"/>
                <a:ea typeface="微软雅黑" panose="020B0503020204020204" pitchFamily="34" charset="-122"/>
              </a:rPr>
              <a:t>关于继续实施物流企业大宗商品仓储设施</a:t>
            </a:r>
            <a:r>
              <a:rPr lang="zh-CN" altLang="en-US" sz="2200" b="1" i="0" dirty="0" smtClean="0">
                <a:solidFill>
                  <a:srgbClr val="333333"/>
                </a:solidFill>
                <a:effectLst/>
                <a:latin typeface="微软雅黑" panose="020B0503020204020204" pitchFamily="34" charset="-122"/>
                <a:ea typeface="微软雅黑" panose="020B0503020204020204" pitchFamily="34" charset="-122"/>
              </a:rPr>
              <a:t>用   地</a:t>
            </a:r>
            <a:r>
              <a:rPr lang="zh-CN" altLang="en-US" sz="2200" b="1" i="0" dirty="0">
                <a:solidFill>
                  <a:srgbClr val="333333"/>
                </a:solidFill>
                <a:effectLst/>
                <a:latin typeface="微软雅黑" panose="020B0503020204020204" pitchFamily="34" charset="-122"/>
                <a:ea typeface="微软雅黑" panose="020B0503020204020204" pitchFamily="34" charset="-122"/>
              </a:rPr>
              <a:t>城镇土地使用税优惠政策的公告</a:t>
            </a:r>
            <a:endParaRPr lang="en-US" altLang="zh-CN" sz="2200" b="1" i="0" dirty="0">
              <a:solidFill>
                <a:srgbClr val="333333"/>
              </a:solidFill>
              <a:effectLst/>
              <a:latin typeface="微软雅黑" panose="020B0503020204020204" pitchFamily="34" charset="-122"/>
              <a:ea typeface="微软雅黑" panose="020B0503020204020204" pitchFamily="34" charset="-122"/>
            </a:endParaRPr>
          </a:p>
          <a:p>
            <a:pPr>
              <a:lnSpc>
                <a:spcPct val="150000"/>
              </a:lnSpc>
            </a:pPr>
            <a:r>
              <a:rPr lang="zh-CN" altLang="en-US" sz="2200" b="1" dirty="0">
                <a:latin typeface="微软雅黑" panose="020B0503020204020204" pitchFamily="34" charset="-122"/>
                <a:ea typeface="微软雅黑" panose="020B0503020204020204" pitchFamily="34" charset="-122"/>
              </a:rPr>
              <a:t>    </a:t>
            </a:r>
            <a:r>
              <a:rPr lang="zh-CN" altLang="en-US" sz="2200" b="1" dirty="0" smtClean="0">
                <a:latin typeface="微软雅黑" panose="020B0503020204020204" pitchFamily="34" charset="-122"/>
                <a:ea typeface="微软雅黑" panose="020B0503020204020204" pitchFamily="34" charset="-122"/>
              </a:rPr>
              <a:t>   财政部 </a:t>
            </a:r>
            <a:r>
              <a:rPr lang="zh-CN" altLang="en-US" sz="2200" b="1" dirty="0">
                <a:latin typeface="微软雅黑" panose="020B0503020204020204" pitchFamily="34" charset="-122"/>
                <a:ea typeface="微软雅黑" panose="020B0503020204020204" pitchFamily="34" charset="-122"/>
              </a:rPr>
              <a:t>税务总局公告</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号</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关于进一步支持小微企业和个体工商户发展有关税费政策的公告</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cs typeface="微软雅黑" panose="020B0503020204020204" charset="-122"/>
              </a:rPr>
              <a:t>　</a:t>
            </a:r>
          </a:p>
          <a:p>
            <a:pPr>
              <a:lnSpc>
                <a:spcPct val="150000"/>
              </a:lnSpc>
            </a:pPr>
            <a:endParaRPr lang="en-US" altLang="zh-CN" sz="2200" b="1"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endParaRPr lang="en-US" altLang="zh-CN" b="1" dirty="0">
              <a:latin typeface="微软雅黑" panose="020B0503020204020204" pitchFamily="34" charset="-122"/>
              <a:ea typeface="微软雅黑" panose="020B0503020204020204" pitchFamily="34" charset="-122"/>
            </a:endParaRPr>
          </a:p>
          <a:p>
            <a:pPr>
              <a:lnSpc>
                <a:spcPct val="200000"/>
              </a:lnSpc>
            </a:pPr>
            <a:r>
              <a:rPr lang="en-US" altLang="zh-CN" dirty="0"/>
              <a:t> </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3084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Right)">
                                      <p:cBhvr>
                                        <p:cTn id="10" dur="500"/>
                                        <p:tgtEl>
                                          <p:spTgt spid="5">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Righ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33968"/>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400C8B8F-6BA9-BC71-4985-A7DE8DCAC74F}"/>
              </a:ext>
            </a:extLst>
          </p:cNvPr>
          <p:cNvSpPr txBox="1"/>
          <p:nvPr/>
        </p:nvSpPr>
        <p:spPr>
          <a:xfrm>
            <a:off x="2381589" y="2360600"/>
            <a:ext cx="6805273" cy="1938992"/>
          </a:xfrm>
          <a:prstGeom prst="rect">
            <a:avLst/>
          </a:prstGeom>
          <a:noFill/>
        </p:spPr>
        <p:txBody>
          <a:bodyPr wrap="square">
            <a:spAutoFit/>
          </a:bodyPr>
          <a:lstStyle/>
          <a:p>
            <a:r>
              <a:rPr lang="zh-CN" altLang="en-US" sz="6000" b="1" dirty="0">
                <a:latin typeface="微软雅黑" panose="020B0503020204020204" pitchFamily="34" charset="-122"/>
                <a:ea typeface="微软雅黑" panose="020B0503020204020204" pitchFamily="34" charset="-122"/>
              </a:rPr>
              <a:t>  </a:t>
            </a:r>
            <a:r>
              <a:rPr lang="zh-CN" altLang="en-US" sz="12000" b="1" dirty="0">
                <a:latin typeface="微软雅黑" panose="020B0503020204020204" pitchFamily="34" charset="-122"/>
                <a:ea typeface="微软雅黑" panose="020B0503020204020204" pitchFamily="34" charset="-122"/>
              </a:rPr>
              <a:t>谢谢大家</a:t>
            </a:r>
          </a:p>
        </p:txBody>
      </p:sp>
    </p:spTree>
    <p:extLst>
      <p:ext uri="{BB962C8B-B14F-4D97-AF65-F5344CB8AC3E}">
        <p14:creationId xmlns:p14="http://schemas.microsoft.com/office/powerpoint/2010/main" val="39549974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284872"/>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7" name="矩形 6"/>
          <p:cNvSpPr/>
          <p:nvPr/>
        </p:nvSpPr>
        <p:spPr>
          <a:xfrm>
            <a:off x="945826" y="1195959"/>
            <a:ext cx="10037445" cy="430887"/>
          </a:xfrm>
          <a:prstGeom prst="rect">
            <a:avLst/>
          </a:prstGeom>
        </p:spPr>
        <p:txBody>
          <a:bodyPr wrap="square">
            <a:spAutoFit/>
          </a:bodyPr>
          <a:lstStyle/>
          <a:p>
            <a:r>
              <a:rPr lang="zh-CN" altLang="en-US" sz="2200" b="1" dirty="0">
                <a:latin typeface="微软雅黑" panose="020B0503020204020204" charset="-122"/>
                <a:ea typeface="微软雅黑" panose="020B0503020204020204" charset="-122"/>
              </a:rPr>
              <a:t>一、</a:t>
            </a:r>
            <a:r>
              <a:rPr lang="zh-CN" altLang="en-US" sz="2200" b="1" dirty="0">
                <a:latin typeface="微软雅黑" panose="020B0503020204020204" charset="-122"/>
                <a:ea typeface="微软雅黑" panose="020B0503020204020204" charset="-122"/>
                <a:cs typeface="微软雅黑" panose="020B0503020204020204" charset="-122"/>
                <a:sym typeface="+mn-ea"/>
              </a:rPr>
              <a:t>政策内容</a:t>
            </a:r>
          </a:p>
        </p:txBody>
      </p:sp>
      <p:sp>
        <p:nvSpPr>
          <p:cNvPr id="14" name="矩形 13"/>
          <p:cNvSpPr/>
          <p:nvPr/>
        </p:nvSpPr>
        <p:spPr>
          <a:xfrm>
            <a:off x="2538095" y="5350785"/>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100" name="文本框 99"/>
          <p:cNvSpPr txBox="1"/>
          <p:nvPr/>
        </p:nvSpPr>
        <p:spPr>
          <a:xfrm>
            <a:off x="881856" y="1577023"/>
            <a:ext cx="10483849" cy="4662815"/>
          </a:xfrm>
          <a:prstGeom prst="rect">
            <a:avLst/>
          </a:prstGeom>
          <a:noFill/>
          <a:ln w="9525">
            <a:noFill/>
          </a:ln>
        </p:spPr>
        <p:txBody>
          <a:bodyPr wrap="square">
            <a:spAutoFit/>
          </a:bodyPr>
          <a:lstStyle/>
          <a:p>
            <a:pPr indent="295275">
              <a:lnSpc>
                <a:spcPct val="150000"/>
              </a:lnSpc>
            </a:pPr>
            <a:r>
              <a:rPr lang="zh-CN" altLang="en-US" sz="2200" b="1" dirty="0">
                <a:latin typeface="微软雅黑" panose="020B0503020204020204" pitchFamily="34" charset="-122"/>
                <a:ea typeface="微软雅黑" panose="020B0503020204020204" pitchFamily="34" charset="-122"/>
              </a:rPr>
              <a:t>  二、自</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2027</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日，对增值税小规模纳税人、</a:t>
            </a:r>
            <a:r>
              <a:rPr lang="zh-CN" altLang="en-US" sz="2200" b="1" dirty="0">
                <a:solidFill>
                  <a:srgbClr val="FF0000"/>
                </a:solidFill>
                <a:latin typeface="微软雅黑" panose="020B0503020204020204" pitchFamily="34" charset="-122"/>
                <a:ea typeface="微软雅黑" panose="020B0503020204020204" pitchFamily="34" charset="-122"/>
              </a:rPr>
              <a:t>小型微利企业</a:t>
            </a:r>
            <a:r>
              <a:rPr lang="zh-CN" altLang="en-US" sz="2200" b="1" dirty="0">
                <a:latin typeface="微软雅黑" panose="020B0503020204020204" pitchFamily="34" charset="-122"/>
                <a:ea typeface="微软雅黑" panose="020B0503020204020204" pitchFamily="34" charset="-122"/>
              </a:rPr>
              <a:t>和个体工商户</a:t>
            </a:r>
            <a:r>
              <a:rPr lang="zh-CN" altLang="en-US" sz="2200" b="1" dirty="0">
                <a:solidFill>
                  <a:srgbClr val="FF0000"/>
                </a:solidFill>
                <a:latin typeface="微软雅黑" panose="020B0503020204020204" pitchFamily="34" charset="-122"/>
                <a:ea typeface="微软雅黑" panose="020B0503020204020204" pitchFamily="34" charset="-122"/>
              </a:rPr>
              <a:t>减半征收</a:t>
            </a:r>
            <a:r>
              <a:rPr lang="zh-CN" altLang="en-US" sz="2200" b="1" dirty="0">
                <a:latin typeface="微软雅黑" panose="020B0503020204020204" pitchFamily="34" charset="-122"/>
                <a:ea typeface="微软雅黑" panose="020B0503020204020204" pitchFamily="34" charset="-122"/>
              </a:rPr>
              <a:t>资源税（</a:t>
            </a:r>
            <a:r>
              <a:rPr lang="zh-CN" altLang="en-US" sz="2200" b="1" dirty="0">
                <a:solidFill>
                  <a:srgbClr val="FF0000"/>
                </a:solidFill>
                <a:latin typeface="微软雅黑" panose="020B0503020204020204" pitchFamily="34" charset="-122"/>
                <a:ea typeface="微软雅黑" panose="020B0503020204020204" pitchFamily="34" charset="-122"/>
              </a:rPr>
              <a:t>不含水资源税</a:t>
            </a:r>
            <a:r>
              <a:rPr lang="zh-CN" altLang="en-US" sz="2200" b="1" dirty="0">
                <a:latin typeface="微软雅黑" panose="020B0503020204020204" pitchFamily="34" charset="-122"/>
                <a:ea typeface="微软雅黑" panose="020B0503020204020204" pitchFamily="34" charset="-122"/>
              </a:rPr>
              <a:t>）、城市维护建设税、房产税、城镇土地使用税、印花税（不含证券交易印花税）、耕地占用税和教育费附加、地方教育附加。</a:t>
            </a:r>
            <a:endParaRPr sz="2200" b="1" dirty="0">
              <a:latin typeface="微软雅黑" panose="020B0503020204020204" pitchFamily="34" charset="-122"/>
              <a:ea typeface="微软雅黑" panose="020B0503020204020204" pitchFamily="34" charset="-122"/>
              <a:cs typeface="微软雅黑" panose="020B0503020204020204" charset="-122"/>
            </a:endParaRPr>
          </a:p>
          <a:p>
            <a:pPr indent="295275">
              <a:lnSpc>
                <a:spcPct val="150000"/>
              </a:lnSpc>
            </a:pPr>
            <a:r>
              <a:rPr lang="zh-CN" altLang="en-US" sz="2200" b="1" dirty="0">
                <a:latin typeface="微软雅黑" panose="020B0503020204020204" pitchFamily="34" charset="-122"/>
                <a:ea typeface="微软雅黑" panose="020B0503020204020204" pitchFamily="34" charset="-122"/>
              </a:rPr>
              <a:t>  四、增值税小规模纳税人、小型微利企业和个体工商户已依法享受资源税、城市维护建设税、房产税、城镇土地使用税、印花税、耕地占用税、教育费附加、地方教育附加等其他优惠政策的，可叠加享受本公告第二条规定的优惠政策</a:t>
            </a:r>
            <a:r>
              <a:rPr lang="zh-CN" altLang="en-US" sz="2200" b="1" dirty="0" smtClean="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indent="295275">
              <a:lnSpc>
                <a:spcPct val="150000"/>
              </a:lnSpc>
            </a:pPr>
            <a:r>
              <a:rPr lang="zh-CN" altLang="en-US" sz="2200" b="1" dirty="0">
                <a:latin typeface="微软雅黑" panose="020B0503020204020204" pitchFamily="34" charset="-122"/>
                <a:ea typeface="微软雅黑" panose="020B0503020204020204" pitchFamily="34" charset="-122"/>
              </a:rPr>
              <a:t>文件依据：      财政部 税务总局公告</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年第</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号</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关于进一步支持小微企业和个体工商户发展有关税费政策的公告</a:t>
            </a:r>
            <a:r>
              <a:rPr lang="en-US" altLang="zh-CN" sz="2200" b="1" dirty="0">
                <a:latin typeface="微软雅黑" panose="020B0503020204020204" pitchFamily="34" charset="-122"/>
                <a:ea typeface="微软雅黑" panose="020B0503020204020204" pitchFamily="34" charset="-122"/>
              </a:rPr>
              <a:t>》</a:t>
            </a:r>
            <a:r>
              <a:rPr sz="2200" b="1" dirty="0">
                <a:latin typeface="微软雅黑" panose="020B0503020204020204" pitchFamily="34" charset="-122"/>
                <a:ea typeface="微软雅黑" panose="020B0503020204020204" pitchFamily="34" charset="-122"/>
                <a:cs typeface="微软雅黑" panose="020B0503020204020204" charset="-122"/>
              </a:rPr>
              <a:t>　</a:t>
            </a:r>
            <a:endParaRPr lang="zh-CN" altLang="en-US" sz="2200" b="1" dirty="0">
              <a:latin typeface="微软雅黑" panose="020B0503020204020204" pitchFamily="34" charset="-122"/>
              <a:ea typeface="微软雅黑" panose="020B0503020204020204" pitchFamily="34" charset="-122"/>
              <a:cs typeface="微软雅黑" panose="020B0503020204020204" charset="-122"/>
            </a:endParaRPr>
          </a:p>
        </p:txBody>
      </p:sp>
    </p:spTree>
    <p:extLst>
      <p:ext uri="{BB962C8B-B14F-4D97-AF65-F5344CB8AC3E}">
        <p14:creationId xmlns:p14="http://schemas.microsoft.com/office/powerpoint/2010/main" val="2113560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7" name="矩形 6"/>
          <p:cNvSpPr/>
          <p:nvPr/>
        </p:nvSpPr>
        <p:spPr>
          <a:xfrm>
            <a:off x="765910" y="1080135"/>
            <a:ext cx="10535503" cy="5029390"/>
          </a:xfrm>
          <a:prstGeom prst="rect">
            <a:avLst/>
          </a:prstGeom>
        </p:spPr>
        <p:txBody>
          <a:bodyPr wrap="square">
            <a:spAutoFit/>
          </a:bodyPr>
          <a:lstStyle/>
          <a:p>
            <a:pPr>
              <a:lnSpc>
                <a:spcPct val="150000"/>
              </a:lnSpc>
            </a:pPr>
            <a:r>
              <a:rPr lang="zh-CN" altLang="en-US"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五、本公告所称小型微利企业，是指</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从事国家非限制和禁止行业</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且同时符合</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年度应纳税所得额不超过</a:t>
            </a:r>
            <a:r>
              <a:rPr lang="en-US" altLang="zh-CN"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300</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万元、从业人数不超过</a:t>
            </a:r>
            <a:r>
              <a:rPr lang="en-US" altLang="zh-CN"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300</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人、资产总额不超过</a:t>
            </a:r>
            <a:r>
              <a:rPr lang="en-US" altLang="zh-CN"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5000</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万元等三个条件的企业</a:t>
            </a:r>
            <a:r>
              <a:rPr lang="zh-CN" altLang="en-US" sz="22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从业人数</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kern="100" dirty="0">
                <a:effectLst/>
                <a:latin typeface="微软雅黑" panose="020B0503020204020204" pitchFamily="34" charset="-122"/>
                <a:ea typeface="微软雅黑" panose="020B0503020204020204" pitchFamily="34" charset="-122"/>
                <a:cs typeface="Times New Roman" panose="02020603050405020304" pitchFamily="18" charset="0"/>
              </a:rPr>
              <a:t>包括与企业建立劳动关系的职工人数和企业接受的劳务派遣用工人数。</a:t>
            </a:r>
            <a:endParaRPr lang="en-US" altLang="zh-CN" sz="2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所称</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从业人数</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资产总额指标</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，应按企业</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全年的季度平均值</a:t>
            </a: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确定。具体计算公式如下：</a:t>
            </a:r>
          </a:p>
          <a:p>
            <a:pPr>
              <a:lnSpc>
                <a:spcPct val="150000"/>
              </a:lnSpc>
            </a:pP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季度平均值＝（季初值＋季末值）</a:t>
            </a:r>
            <a:r>
              <a:rPr lang="en-US" altLang="zh-CN"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p>
          <a:p>
            <a:pPr>
              <a:lnSpc>
                <a:spcPct val="150000"/>
              </a:lnSpc>
            </a:pP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全年季度平均值＝全年各季度平均值之和</a:t>
            </a:r>
            <a:r>
              <a:rPr lang="en-US" altLang="zh-CN"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p>
          <a:p>
            <a:pPr>
              <a:lnSpc>
                <a:spcPct val="150000"/>
              </a:lnSpc>
            </a:pPr>
            <a:r>
              <a:rPr lang="zh-CN" altLang="en-US" sz="22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年度中间开业</a:t>
            </a:r>
            <a:r>
              <a:rPr lang="zh-CN" altLang="en-US" sz="2200" b="1" kern="100" dirty="0">
                <a:solidFill>
                  <a:srgbClr val="404040"/>
                </a:solidFill>
                <a:effectLst/>
                <a:latin typeface="微软雅黑" panose="020B0503020204020204" pitchFamily="34" charset="-122"/>
                <a:ea typeface="微软雅黑" panose="020B0503020204020204" pitchFamily="34" charset="-122"/>
                <a:cs typeface="Times New Roman" panose="02020603050405020304" pitchFamily="18" charset="0"/>
              </a:rPr>
              <a:t>或者终止经营活动的，以其实际经营期作为一个纳税年度确定上述相关指标。</a:t>
            </a:r>
          </a:p>
          <a:p>
            <a:pPr>
              <a:lnSpc>
                <a:spcPct val="150000"/>
              </a:lnSpc>
            </a:pPr>
            <a:r>
              <a:rPr lang="zh-CN" altLang="en-US"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Tree>
    <p:extLst>
      <p:ext uri="{BB962C8B-B14F-4D97-AF65-F5344CB8AC3E}">
        <p14:creationId xmlns:p14="http://schemas.microsoft.com/office/powerpoint/2010/main" val="4186017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trips(downRight)">
                                      <p:cBhvr>
                                        <p:cTn id="10" dur="500"/>
                                        <p:tgtEl>
                                          <p:spTgt spid="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strips(downRight)">
                                      <p:cBhvr>
                                        <p:cTn id="13" dur="500"/>
                                        <p:tgtEl>
                                          <p:spTgt spid="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trips(downRight)">
                                      <p:cBhvr>
                                        <p:cTn id="16" dur="500"/>
                                        <p:tgtEl>
                                          <p:spTgt spid="7">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strips(downRight)">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760E87FE-69AD-4D97-4415-78E53C91BEC6}"/>
              </a:ext>
            </a:extLst>
          </p:cNvPr>
          <p:cNvSpPr txBox="1"/>
          <p:nvPr/>
        </p:nvSpPr>
        <p:spPr>
          <a:xfrm>
            <a:off x="621711" y="942307"/>
            <a:ext cx="10863943" cy="5110823"/>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新设立企业如果是增值税</a:t>
            </a:r>
            <a:r>
              <a:rPr lang="zh-CN" altLang="en-US" sz="2200" b="1" dirty="0">
                <a:solidFill>
                  <a:srgbClr val="FF0000"/>
                </a:solidFill>
                <a:latin typeface="微软雅黑" panose="020B0503020204020204" pitchFamily="34" charset="-122"/>
                <a:ea typeface="微软雅黑" panose="020B0503020204020204" pitchFamily="34" charset="-122"/>
              </a:rPr>
              <a:t>小规模纳税人</a:t>
            </a:r>
            <a:r>
              <a:rPr lang="zh-CN" altLang="en-US" sz="2200" b="1" dirty="0">
                <a:latin typeface="微软雅黑" panose="020B0503020204020204" pitchFamily="34" charset="-122"/>
                <a:ea typeface="微软雅黑" panose="020B0503020204020204" pitchFamily="34" charset="-122"/>
              </a:rPr>
              <a:t>，可以享受“六税两费”减征，如果是增值税</a:t>
            </a:r>
            <a:r>
              <a:rPr lang="zh-CN" altLang="en-US" sz="2200" b="1" dirty="0">
                <a:solidFill>
                  <a:srgbClr val="FF0000"/>
                </a:solidFill>
                <a:latin typeface="微软雅黑" panose="020B0503020204020204" pitchFamily="34" charset="-122"/>
                <a:ea typeface="微软雅黑" panose="020B0503020204020204" pitchFamily="34" charset="-122"/>
              </a:rPr>
              <a:t>一般纳税人</a:t>
            </a:r>
            <a:r>
              <a:rPr lang="zh-CN" altLang="en-US" sz="2200" b="1" dirty="0">
                <a:latin typeface="微软雅黑" panose="020B0503020204020204" pitchFamily="34" charset="-122"/>
                <a:ea typeface="微软雅黑" panose="020B0503020204020204" pitchFamily="34" charset="-122"/>
              </a:rPr>
              <a:t>，由于尚未进行企业所得税汇算清缴，</a:t>
            </a:r>
            <a:r>
              <a:rPr lang="zh-CN" altLang="en-US" sz="2200" b="1" dirty="0">
                <a:solidFill>
                  <a:srgbClr val="FF0000"/>
                </a:solidFill>
                <a:latin typeface="微软雅黑" panose="020B0503020204020204" pitchFamily="34" charset="-122"/>
                <a:ea typeface="微软雅黑" panose="020B0503020204020204" pitchFamily="34" charset="-122"/>
              </a:rPr>
              <a:t>可以按照以下方式判断是否属于小型微利企业</a:t>
            </a:r>
            <a:r>
              <a:rPr lang="en-US" altLang="zh-CN" sz="2200" b="1" dirty="0">
                <a:solidFill>
                  <a:srgbClr val="FF0000"/>
                </a:solidFill>
                <a:latin typeface="微软雅黑" panose="020B0503020204020204" pitchFamily="34" charset="-122"/>
                <a:ea typeface="微软雅黑" panose="020B0503020204020204" pitchFamily="34" charset="-122"/>
              </a:rPr>
              <a:t>:</a:t>
            </a:r>
          </a:p>
          <a:p>
            <a:pPr>
              <a:lnSpc>
                <a:spcPct val="150000"/>
              </a:lnSpc>
            </a:pPr>
            <a:r>
              <a:rPr lang="en-US" altLang="zh-CN" sz="2200" b="1" dirty="0">
                <a:latin typeface="微软雅黑" panose="020B0503020204020204" pitchFamily="34" charset="-122"/>
                <a:ea typeface="微软雅黑" panose="020B0503020204020204" pitchFamily="34" charset="-122"/>
              </a:rPr>
              <a:t>        (1)</a:t>
            </a:r>
            <a:r>
              <a:rPr lang="zh-CN" altLang="en-US" sz="2200" b="1" dirty="0">
                <a:latin typeface="微软雅黑" panose="020B0503020204020204" pitchFamily="34" charset="-122"/>
                <a:ea typeface="微软雅黑" panose="020B0503020204020204" pitchFamily="34" charset="-122"/>
              </a:rPr>
              <a:t>登记为增值税一般纳税人的新设立企业，</a:t>
            </a:r>
            <a:r>
              <a:rPr lang="zh-CN" altLang="en-US" sz="2200" b="1" dirty="0">
                <a:solidFill>
                  <a:srgbClr val="FF0000"/>
                </a:solidFill>
                <a:latin typeface="微软雅黑" panose="020B0503020204020204" pitchFamily="34" charset="-122"/>
                <a:ea typeface="微软雅黑" panose="020B0503020204020204" pitchFamily="34" charset="-122"/>
              </a:rPr>
              <a:t>从事国家非限制和禁止行业</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且同时符合申报期上月末</a:t>
            </a:r>
            <a:r>
              <a:rPr lang="zh-CN" altLang="en-US" sz="2200" b="1" dirty="0">
                <a:latin typeface="微软雅黑" panose="020B0503020204020204" pitchFamily="34" charset="-122"/>
                <a:ea typeface="微软雅黑" panose="020B0503020204020204" pitchFamily="34" charset="-122"/>
              </a:rPr>
              <a:t>从业人数不超过</a:t>
            </a:r>
            <a:r>
              <a:rPr lang="en-US" altLang="zh-CN" sz="2200" b="1" dirty="0">
                <a:latin typeface="微软雅黑" panose="020B0503020204020204" pitchFamily="34" charset="-122"/>
                <a:ea typeface="微软雅黑" panose="020B0503020204020204" pitchFamily="34" charset="-122"/>
              </a:rPr>
              <a:t>300</a:t>
            </a:r>
            <a:r>
              <a:rPr lang="zh-CN" altLang="en-US" sz="2200" b="1" dirty="0">
                <a:latin typeface="微软雅黑" panose="020B0503020204020204" pitchFamily="34" charset="-122"/>
                <a:ea typeface="微软雅黑" panose="020B0503020204020204" pitchFamily="34" charset="-122"/>
              </a:rPr>
              <a:t>人、资产总额不超过</a:t>
            </a:r>
            <a:r>
              <a:rPr lang="en-US" altLang="zh-CN" sz="2200" b="1" dirty="0">
                <a:latin typeface="微软雅黑" panose="020B0503020204020204" pitchFamily="34" charset="-122"/>
                <a:ea typeface="微软雅黑" panose="020B0503020204020204" pitchFamily="34" charset="-122"/>
              </a:rPr>
              <a:t>5000</a:t>
            </a:r>
            <a:r>
              <a:rPr lang="zh-CN" altLang="en-US" sz="2200" b="1" dirty="0">
                <a:latin typeface="微软雅黑" panose="020B0503020204020204" pitchFamily="34" charset="-122"/>
                <a:ea typeface="微软雅黑" panose="020B0503020204020204" pitchFamily="34" charset="-122"/>
              </a:rPr>
              <a:t>万元两项条件的，按规定办理首次企业所得税汇算清缴申报前，可按照小型微利企业申报享受“六税两费”减征。</a:t>
            </a:r>
            <a:endParaRPr lang="en-US" altLang="zh-CN" sz="2200" b="1" dirty="0">
              <a:latin typeface="微软雅黑" panose="020B0503020204020204" pitchFamily="34" charset="-122"/>
              <a:ea typeface="微软雅黑" panose="020B0503020204020204" pitchFamily="34" charset="-122"/>
            </a:endParaRPr>
          </a:p>
          <a:p>
            <a:pPr>
              <a:lnSpc>
                <a:spcPct val="150000"/>
              </a:lnSpc>
            </a:pPr>
            <a:r>
              <a:rPr lang="en-US" altLang="zh-CN" sz="2200" b="1" dirty="0">
                <a:latin typeface="微软雅黑" panose="020B0503020204020204" pitchFamily="34" charset="-122"/>
                <a:ea typeface="微软雅黑" panose="020B0503020204020204" pitchFamily="34" charset="-122"/>
              </a:rPr>
              <a:t>        (2)</a:t>
            </a:r>
            <a:r>
              <a:rPr lang="zh-CN" altLang="en-US" sz="2200" b="1" dirty="0">
                <a:latin typeface="微软雅黑" panose="020B0503020204020204" pitchFamily="34" charset="-122"/>
                <a:ea typeface="微软雅黑" panose="020B0503020204020204" pitchFamily="34" charset="-122"/>
              </a:rPr>
              <a:t>登记为增值税一般纳税人的新设立企业，</a:t>
            </a:r>
            <a:r>
              <a:rPr lang="zh-CN" altLang="en-US" sz="2200" b="1" dirty="0">
                <a:solidFill>
                  <a:srgbClr val="FF0000"/>
                </a:solidFill>
                <a:latin typeface="微软雅黑" panose="020B0503020204020204" pitchFamily="34" charset="-122"/>
                <a:ea typeface="微软雅黑" panose="020B0503020204020204" pitchFamily="34" charset="-122"/>
              </a:rPr>
              <a:t>从事国家非限制和禁止行业</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且同时符合设立时</a:t>
            </a:r>
            <a:r>
              <a:rPr lang="zh-CN" altLang="en-US" sz="2200" b="1" dirty="0">
                <a:latin typeface="微软雅黑" panose="020B0503020204020204" pitchFamily="34" charset="-122"/>
                <a:ea typeface="微软雅黑" panose="020B0503020204020204" pitchFamily="34" charset="-122"/>
              </a:rPr>
              <a:t>从业人数不超过</a:t>
            </a:r>
            <a:r>
              <a:rPr lang="en-US" altLang="zh-CN" sz="2200" b="1" dirty="0">
                <a:latin typeface="微软雅黑" panose="020B0503020204020204" pitchFamily="34" charset="-122"/>
                <a:ea typeface="微软雅黑" panose="020B0503020204020204" pitchFamily="34" charset="-122"/>
              </a:rPr>
              <a:t>300</a:t>
            </a:r>
            <a:r>
              <a:rPr lang="zh-CN" altLang="en-US" sz="2200" b="1" dirty="0">
                <a:latin typeface="微软雅黑" panose="020B0503020204020204" pitchFamily="34" charset="-122"/>
                <a:ea typeface="微软雅黑" panose="020B0503020204020204" pitchFamily="34" charset="-122"/>
              </a:rPr>
              <a:t>人、资产总额不超过</a:t>
            </a:r>
            <a:r>
              <a:rPr lang="en-US" altLang="zh-CN" sz="2200" b="1" dirty="0">
                <a:latin typeface="微软雅黑" panose="020B0503020204020204" pitchFamily="34" charset="-122"/>
                <a:ea typeface="微软雅黑" panose="020B0503020204020204" pitchFamily="34" charset="-122"/>
              </a:rPr>
              <a:t>5000</a:t>
            </a:r>
            <a:r>
              <a:rPr lang="zh-CN" altLang="en-US" sz="2200" b="1" dirty="0">
                <a:latin typeface="微软雅黑" panose="020B0503020204020204" pitchFamily="34" charset="-122"/>
                <a:ea typeface="微软雅黑" panose="020B0503020204020204" pitchFamily="34" charset="-122"/>
              </a:rPr>
              <a:t>万元两项条件的，设立当月依照有关规定按次申报有关“六税两费”时，可申报享受“六税两费”减征。</a:t>
            </a:r>
          </a:p>
        </p:txBody>
      </p:sp>
    </p:spTree>
    <p:extLst>
      <p:ext uri="{BB962C8B-B14F-4D97-AF65-F5344CB8AC3E}">
        <p14:creationId xmlns:p14="http://schemas.microsoft.com/office/powerpoint/2010/main" val="2986526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72930"/>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DBB96B93-3C75-C763-DBF6-E6F81827D20B}"/>
              </a:ext>
            </a:extLst>
          </p:cNvPr>
          <p:cNvSpPr txBox="1"/>
          <p:nvPr/>
        </p:nvSpPr>
        <p:spPr>
          <a:xfrm>
            <a:off x="493507" y="779025"/>
            <a:ext cx="9862932" cy="458908"/>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       </a:t>
            </a:r>
          </a:p>
        </p:txBody>
      </p:sp>
      <p:sp>
        <p:nvSpPr>
          <p:cNvPr id="7" name="文本框 6">
            <a:extLst>
              <a:ext uri="{FF2B5EF4-FFF2-40B4-BE49-F238E27FC236}">
                <a16:creationId xmlns:a16="http://schemas.microsoft.com/office/drawing/2014/main" id="{A8E7A744-847D-6568-D33F-143E0ED5BE05}"/>
              </a:ext>
            </a:extLst>
          </p:cNvPr>
          <p:cNvSpPr txBox="1"/>
          <p:nvPr/>
        </p:nvSpPr>
        <p:spPr>
          <a:xfrm>
            <a:off x="680568" y="822741"/>
            <a:ext cx="10321147" cy="5110823"/>
          </a:xfrm>
          <a:prstGeom prst="rect">
            <a:avLst/>
          </a:prstGeom>
          <a:noFill/>
        </p:spPr>
        <p:txBody>
          <a:bodyPr wrap="square">
            <a:spAutoFit/>
          </a:bodyPr>
          <a:lstStyle/>
          <a:p>
            <a:pPr>
              <a:lnSpc>
                <a:spcPct val="150000"/>
              </a:lnSpc>
            </a:pPr>
            <a:r>
              <a:rPr lang="zh-CN" altLang="en-US" b="1" dirty="0"/>
              <a:t>       </a:t>
            </a:r>
            <a:r>
              <a:rPr lang="zh-CN" altLang="en-US" sz="2200" b="1" dirty="0">
                <a:latin typeface="微软雅黑" panose="020B0503020204020204" pitchFamily="34" charset="-122"/>
                <a:ea typeface="微软雅黑" panose="020B0503020204020204" pitchFamily="34" charset="-122"/>
              </a:rPr>
              <a:t>二、举例说明</a:t>
            </a:r>
            <a:endParaRPr lang="en-US" altLang="zh-CN" sz="2200" b="1" dirty="0">
              <a:latin typeface="微软雅黑" panose="020B0503020204020204" pitchFamily="34" charset="-122"/>
              <a:ea typeface="微软雅黑" panose="020B0503020204020204" pitchFamily="34" charset="-122"/>
            </a:endParaRPr>
          </a:p>
          <a:p>
            <a:pPr>
              <a:lnSpc>
                <a:spcPct val="150000"/>
              </a:lnSpc>
            </a:pPr>
            <a:r>
              <a:rPr lang="en-US" altLang="zh-CN" sz="2200"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 某企业于</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月成立，从事国家非限制和禁止行业，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3</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日的从业人数、资产总额分别为</a:t>
            </a:r>
            <a:r>
              <a:rPr lang="en-US" altLang="zh-CN" sz="2200" b="1" dirty="0">
                <a:solidFill>
                  <a:srgbClr val="FF0000"/>
                </a:solidFill>
                <a:latin typeface="微软雅黑" panose="020B0503020204020204" pitchFamily="34" charset="-122"/>
                <a:ea typeface="微软雅黑" panose="020B0503020204020204" pitchFamily="34" charset="-122"/>
              </a:rPr>
              <a:t>260</a:t>
            </a:r>
            <a:r>
              <a:rPr lang="zh-CN" altLang="en-US" sz="2200" b="1" dirty="0">
                <a:latin typeface="微软雅黑" panose="020B0503020204020204" pitchFamily="34" charset="-122"/>
                <a:ea typeface="微软雅黑" panose="020B0503020204020204" pitchFamily="34" charset="-122"/>
              </a:rPr>
              <a:t>人和</a:t>
            </a:r>
            <a:r>
              <a:rPr lang="en-US" altLang="zh-CN" sz="2200" b="1" dirty="0">
                <a:solidFill>
                  <a:srgbClr val="FF0000"/>
                </a:solidFill>
                <a:latin typeface="微软雅黑" panose="020B0503020204020204" pitchFamily="34" charset="-122"/>
                <a:ea typeface="微软雅黑" panose="020B0503020204020204" pitchFamily="34" charset="-122"/>
              </a:rPr>
              <a:t>4600</a:t>
            </a:r>
            <a:r>
              <a:rPr lang="zh-CN" altLang="en-US" sz="2200" b="1" dirty="0">
                <a:latin typeface="微软雅黑" panose="020B0503020204020204" pitchFamily="34" charset="-122"/>
                <a:ea typeface="微软雅黑" panose="020B0503020204020204" pitchFamily="34" charset="-122"/>
              </a:rPr>
              <a:t>万元。该企业</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10</a:t>
            </a:r>
            <a:r>
              <a:rPr lang="zh-CN" altLang="en-US" sz="2200" b="1" dirty="0">
                <a:latin typeface="微软雅黑" panose="020B0503020204020204" pitchFamily="34" charset="-122"/>
                <a:ea typeface="微软雅黑" panose="020B0503020204020204" pitchFamily="34" charset="-122"/>
              </a:rPr>
              <a:t>日申报“六税两费”时，尚未办理</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年度企业所得税汇算清缴，但由于其</a:t>
            </a:r>
            <a:r>
              <a:rPr lang="en-US" altLang="zh-CN" sz="2200" b="1" dirty="0">
                <a:latin typeface="微软雅黑" panose="020B0503020204020204" pitchFamily="34" charset="-122"/>
                <a:ea typeface="微软雅黑" panose="020B0503020204020204" pitchFamily="34" charset="-122"/>
              </a:rPr>
              <a:t>2024 </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3</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日的从业人数、资产总额符合规定，因此，可以享受减征。</a:t>
            </a:r>
            <a:endParaRPr lang="en-US" altLang="zh-CN" sz="2200" b="1" dirty="0">
              <a:latin typeface="微软雅黑" panose="020B0503020204020204" pitchFamily="34" charset="-122"/>
              <a:ea typeface="微软雅黑" panose="020B0503020204020204" pitchFamily="34" charset="-122"/>
            </a:endParaRPr>
          </a:p>
          <a:p>
            <a:pPr>
              <a:lnSpc>
                <a:spcPct val="150000"/>
              </a:lnSpc>
            </a:pPr>
            <a:r>
              <a:rPr lang="zh-CN" altLang="en-US" sz="2200" b="1" dirty="0">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办理首次企业所得税汇算清缴后确定不属于小型微利企业的增值税一般纳税人，自办理汇算清缴的次月</a:t>
            </a:r>
            <a:r>
              <a:rPr lang="en-US" altLang="zh-CN" sz="2200" b="1" dirty="0">
                <a:solidFill>
                  <a:srgbClr val="FF0000"/>
                </a:solidFill>
                <a:latin typeface="微软雅黑" panose="020B0503020204020204" pitchFamily="34" charset="-122"/>
                <a:ea typeface="微软雅黑" panose="020B0503020204020204" pitchFamily="34" charset="-122"/>
              </a:rPr>
              <a:t>1</a:t>
            </a:r>
            <a:r>
              <a:rPr lang="zh-CN" altLang="en-US" sz="2200" b="1" dirty="0">
                <a:solidFill>
                  <a:srgbClr val="FF0000"/>
                </a:solidFill>
                <a:latin typeface="微软雅黑" panose="020B0503020204020204" pitchFamily="34" charset="-122"/>
                <a:ea typeface="微软雅黑" panose="020B0503020204020204" pitchFamily="34" charset="-122"/>
              </a:rPr>
              <a:t>日至次年</a:t>
            </a:r>
            <a:r>
              <a:rPr lang="en-US" altLang="zh-CN" sz="2200" b="1" dirty="0">
                <a:solidFill>
                  <a:srgbClr val="FF0000"/>
                </a:solidFill>
                <a:latin typeface="微软雅黑" panose="020B0503020204020204" pitchFamily="34" charset="-122"/>
                <a:ea typeface="微软雅黑" panose="020B0503020204020204" pitchFamily="34" charset="-122"/>
              </a:rPr>
              <a:t>6</a:t>
            </a:r>
            <a:r>
              <a:rPr lang="zh-CN" altLang="en-US" sz="2200" b="1" dirty="0">
                <a:solidFill>
                  <a:srgbClr val="FF0000"/>
                </a:solidFill>
                <a:latin typeface="微软雅黑" panose="020B0503020204020204" pitchFamily="34" charset="-122"/>
                <a:ea typeface="微软雅黑" panose="020B0503020204020204" pitchFamily="34" charset="-122"/>
              </a:rPr>
              <a:t>月</a:t>
            </a:r>
            <a:r>
              <a:rPr lang="en-US" altLang="zh-CN" sz="2200" b="1" dirty="0">
                <a:solidFill>
                  <a:srgbClr val="FF0000"/>
                </a:solidFill>
                <a:latin typeface="微软雅黑" panose="020B0503020204020204" pitchFamily="34" charset="-122"/>
                <a:ea typeface="微软雅黑" panose="020B0503020204020204" pitchFamily="34" charset="-122"/>
              </a:rPr>
              <a:t>30</a:t>
            </a:r>
            <a:r>
              <a:rPr lang="zh-CN" altLang="en-US" sz="2200" b="1" dirty="0">
                <a:solidFill>
                  <a:srgbClr val="FF0000"/>
                </a:solidFill>
                <a:latin typeface="微软雅黑" panose="020B0503020204020204" pitchFamily="34" charset="-122"/>
                <a:ea typeface="微软雅黑" panose="020B0503020204020204" pitchFamily="34" charset="-122"/>
              </a:rPr>
              <a:t>日，不得再申报享受“六税两费”减免优惠。办理首次汇算清缴申报前，已按规定申报缴纳“六税两费”的，不再根据首次汇算清缴结果进行更正。</a:t>
            </a:r>
            <a:endParaRPr lang="en-US" altLang="zh-CN" sz="2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19471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trips(downRigh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trips(downRigh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5" name="文本框 4">
            <a:extLst>
              <a:ext uri="{FF2B5EF4-FFF2-40B4-BE49-F238E27FC236}">
                <a16:creationId xmlns:a16="http://schemas.microsoft.com/office/drawing/2014/main" id="{9E9F88E7-F0A5-2E31-00A8-435271CAB26A}"/>
              </a:ext>
            </a:extLst>
          </p:cNvPr>
          <p:cNvSpPr txBox="1"/>
          <p:nvPr/>
        </p:nvSpPr>
        <p:spPr>
          <a:xfrm>
            <a:off x="934033" y="981133"/>
            <a:ext cx="10406743" cy="4729949"/>
          </a:xfrm>
          <a:prstGeom prst="rect">
            <a:avLst/>
          </a:prstGeom>
          <a:noFill/>
        </p:spPr>
        <p:txBody>
          <a:bodyPr wrap="square">
            <a:spAutoFit/>
          </a:bodyPr>
          <a:lstStyle/>
          <a:p>
            <a:pPr>
              <a:lnSpc>
                <a:spcPct val="200000"/>
              </a:lnSpc>
            </a:pPr>
            <a:r>
              <a:rPr lang="zh-CN" altLang="en-US" sz="2200" dirty="0"/>
              <a:t>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2] </a:t>
            </a:r>
            <a:r>
              <a:rPr lang="zh-CN" altLang="en-US" sz="2200" b="1" dirty="0">
                <a:latin typeface="微软雅黑" panose="020B0503020204020204" pitchFamily="34" charset="-122"/>
                <a:ea typeface="微软雅黑" panose="020B0503020204020204" pitchFamily="34" charset="-122"/>
              </a:rPr>
              <a:t>某企业于</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月成立，从事国家非限制和禁止行业，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3</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日的从业人数、资产总额分别为</a:t>
            </a:r>
            <a:r>
              <a:rPr lang="en-US" altLang="zh-CN" sz="2200" b="1" dirty="0">
                <a:solidFill>
                  <a:srgbClr val="FF0000"/>
                </a:solidFill>
                <a:latin typeface="微软雅黑" panose="020B0503020204020204" pitchFamily="34" charset="-122"/>
                <a:ea typeface="微软雅黑" panose="020B0503020204020204" pitchFamily="34" charset="-122"/>
              </a:rPr>
              <a:t>260</a:t>
            </a:r>
            <a:r>
              <a:rPr lang="zh-CN" altLang="en-US" sz="2200" b="1" dirty="0">
                <a:latin typeface="微软雅黑" panose="020B0503020204020204" pitchFamily="34" charset="-122"/>
                <a:ea typeface="微软雅黑" panose="020B0503020204020204" pitchFamily="34" charset="-122"/>
              </a:rPr>
              <a:t>人和</a:t>
            </a:r>
            <a:r>
              <a:rPr lang="en-US" altLang="zh-CN" sz="2200" b="1" dirty="0">
                <a:solidFill>
                  <a:srgbClr val="FF0000"/>
                </a:solidFill>
                <a:latin typeface="微软雅黑" panose="020B0503020204020204" pitchFamily="34" charset="-122"/>
                <a:ea typeface="微软雅黑" panose="020B0503020204020204" pitchFamily="34" charset="-122"/>
              </a:rPr>
              <a:t>4600</a:t>
            </a:r>
            <a:r>
              <a:rPr lang="zh-CN" altLang="en-US" sz="2200" b="1" dirty="0">
                <a:latin typeface="微软雅黑" panose="020B0503020204020204" pitchFamily="34" charset="-122"/>
                <a:ea typeface="微软雅黑" panose="020B0503020204020204" pitchFamily="34" charset="-122"/>
              </a:rPr>
              <a:t>万元。该企业</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10</a:t>
            </a:r>
            <a:r>
              <a:rPr lang="zh-CN" altLang="en-US" sz="2200" b="1" dirty="0">
                <a:latin typeface="微软雅黑" panose="020B0503020204020204" pitchFamily="34" charset="-122"/>
                <a:ea typeface="微软雅黑" panose="020B0503020204020204" pitchFamily="34" charset="-122"/>
              </a:rPr>
              <a:t>日申报“六税两费”时，按小型微利企业享受了减征；</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20</a:t>
            </a:r>
            <a:r>
              <a:rPr lang="zh-CN" altLang="en-US" sz="2200" b="1" dirty="0">
                <a:latin typeface="微软雅黑" panose="020B0503020204020204" pitchFamily="34" charset="-122"/>
                <a:ea typeface="微软雅黑" panose="020B0503020204020204" pitchFamily="34" charset="-122"/>
              </a:rPr>
              <a:t>日办理了</a:t>
            </a:r>
            <a:r>
              <a:rPr lang="en-US" altLang="zh-CN" sz="2200" b="1" dirty="0">
                <a:latin typeface="微软雅黑" panose="020B0503020204020204" pitchFamily="34" charset="-122"/>
                <a:ea typeface="微软雅黑" panose="020B0503020204020204" pitchFamily="34" charset="-122"/>
              </a:rPr>
              <a:t>2023 </a:t>
            </a:r>
            <a:r>
              <a:rPr lang="zh-CN" altLang="en-US" sz="2200" b="1" dirty="0">
                <a:latin typeface="微软雅黑" panose="020B0503020204020204" pitchFamily="34" charset="-122"/>
                <a:ea typeface="微软雅黑" panose="020B0503020204020204" pitchFamily="34" charset="-122"/>
              </a:rPr>
              <a:t>年度企业所得税汇算清缴，结果确定</a:t>
            </a:r>
            <a:r>
              <a:rPr lang="zh-CN" altLang="en-US" sz="2200" b="1" dirty="0">
                <a:solidFill>
                  <a:srgbClr val="FF0000"/>
                </a:solidFill>
                <a:latin typeface="微软雅黑" panose="020B0503020204020204" pitchFamily="34" charset="-122"/>
                <a:ea typeface="微软雅黑" panose="020B0503020204020204" pitchFamily="34" charset="-122"/>
              </a:rPr>
              <a:t>不属于小型微利企业</a:t>
            </a:r>
            <a:r>
              <a:rPr lang="zh-CN" altLang="en-US" sz="2200" b="1" dirty="0">
                <a:latin typeface="微软雅黑" panose="020B0503020204020204" pitchFamily="34" charset="-122"/>
                <a:ea typeface="微软雅黑" panose="020B0503020204020204" pitchFamily="34" charset="-122"/>
              </a:rPr>
              <a:t>。尽管如此，该企业无需补缴之前减征的“六税两费”。</a:t>
            </a:r>
            <a:endParaRPr lang="en-US" altLang="zh-CN" sz="2200" b="1" dirty="0">
              <a:latin typeface="微软雅黑" panose="020B0503020204020204" pitchFamily="34" charset="-122"/>
              <a:ea typeface="微软雅黑" panose="020B0503020204020204" pitchFamily="34" charset="-122"/>
            </a:endParaRPr>
          </a:p>
          <a:p>
            <a:pPr>
              <a:lnSpc>
                <a:spcPct val="200000"/>
              </a:lnSpc>
            </a:pPr>
            <a:r>
              <a:rPr lang="zh-CN" altLang="en-US" sz="2200" b="1" dirty="0">
                <a:solidFill>
                  <a:srgbClr val="FF0000"/>
                </a:solidFill>
                <a:latin typeface="微软雅黑" panose="020B0503020204020204" pitchFamily="34" charset="-122"/>
                <a:ea typeface="微软雅黑" panose="020B0503020204020204" pitchFamily="34" charset="-122"/>
              </a:rPr>
              <a:t>       新设立企业按规定办理首次企业所得税汇算清缴后，按规定申报当月及之前的“六税两费”的，依据首次汇算清缴结果确定是否可申报享受减征优惠。</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100" name="文本框 99"/>
          <p:cNvSpPr txBox="1"/>
          <p:nvPr/>
        </p:nvSpPr>
        <p:spPr>
          <a:xfrm>
            <a:off x="824382" y="898691"/>
            <a:ext cx="10605618" cy="5170646"/>
          </a:xfrm>
          <a:prstGeom prst="rect">
            <a:avLst/>
          </a:prstGeom>
          <a:noFill/>
          <a:ln w="9525">
            <a:noFill/>
          </a:ln>
        </p:spPr>
        <p:txBody>
          <a:bodyPr wrap="square">
            <a:spAutoFit/>
          </a:bodyPr>
          <a:lstStyle/>
          <a:p>
            <a:pPr>
              <a:lnSpc>
                <a:spcPct val="150000"/>
              </a:lnSpc>
            </a:pPr>
            <a:r>
              <a:rPr lang="en-US" altLang="zh-CN" sz="2200"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3] </a:t>
            </a:r>
            <a:r>
              <a:rPr lang="zh-CN" altLang="en-US" sz="2200" b="1" dirty="0">
                <a:latin typeface="微软雅黑" panose="020B0503020204020204" pitchFamily="34" charset="-122"/>
                <a:ea typeface="微软雅黑" panose="020B0503020204020204" pitchFamily="34" charset="-122"/>
              </a:rPr>
              <a:t>某企业于</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月成立，从事国家非限制和禁止行业，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10</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日登记为增值税一般纳税人，假设其于</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5</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8</a:t>
            </a:r>
            <a:r>
              <a:rPr lang="zh-CN" altLang="en-US" sz="2200" b="1" dirty="0">
                <a:latin typeface="微软雅黑" panose="020B0503020204020204" pitchFamily="34" charset="-122"/>
                <a:ea typeface="微软雅黑" panose="020B0503020204020204" pitchFamily="34" charset="-122"/>
              </a:rPr>
              <a:t>日办理了</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年度企业所得税汇算清缴申报，确定</a:t>
            </a:r>
            <a:r>
              <a:rPr lang="zh-CN" altLang="en-US" sz="2200" b="1" dirty="0">
                <a:solidFill>
                  <a:srgbClr val="FF0000"/>
                </a:solidFill>
                <a:latin typeface="微软雅黑" panose="020B0503020204020204" pitchFamily="34" charset="-122"/>
                <a:ea typeface="微软雅黑" panose="020B0503020204020204" pitchFamily="34" charset="-122"/>
              </a:rPr>
              <a:t>不属于小型微利企业</a:t>
            </a:r>
            <a:r>
              <a:rPr lang="en-US" altLang="zh-CN" sz="2200" b="1" dirty="0">
                <a:latin typeface="微软雅黑" panose="020B0503020204020204" pitchFamily="34" charset="-122"/>
                <a:ea typeface="微软雅黑" panose="020B0503020204020204" pitchFamily="34" charset="-122"/>
              </a:rPr>
              <a:t>;2025</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5</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8</a:t>
            </a:r>
            <a:r>
              <a:rPr lang="zh-CN" altLang="en-US" sz="2200" b="1" dirty="0">
                <a:latin typeface="微软雅黑" panose="020B0503020204020204" pitchFamily="34" charset="-122"/>
                <a:ea typeface="微软雅黑" panose="020B0503020204020204" pitchFamily="34" charset="-122"/>
              </a:rPr>
              <a:t>日办理</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年度企业所得税汇算清缴申报，</a:t>
            </a:r>
            <a:r>
              <a:rPr lang="zh-CN" altLang="en-US" sz="2200" b="1" dirty="0">
                <a:solidFill>
                  <a:srgbClr val="FF0000"/>
                </a:solidFill>
                <a:latin typeface="微软雅黑" panose="020B0503020204020204" pitchFamily="34" charset="-122"/>
                <a:ea typeface="微软雅黑" panose="020B0503020204020204" pitchFamily="34" charset="-122"/>
              </a:rPr>
              <a:t>确定属于小型微利企业。</a:t>
            </a:r>
            <a:r>
              <a:rPr lang="zh-CN" altLang="en-US" sz="2200" b="1" dirty="0">
                <a:latin typeface="微软雅黑" panose="020B0503020204020204" pitchFamily="34" charset="-122"/>
                <a:ea typeface="微软雅黑" panose="020B0503020204020204" pitchFamily="34" charset="-122"/>
              </a:rPr>
              <a:t>按照规定，该企业于</a:t>
            </a:r>
            <a:r>
              <a:rPr lang="en-US" altLang="zh-CN" sz="2200" b="1" dirty="0">
                <a:latin typeface="微软雅黑" panose="020B0503020204020204" pitchFamily="34" charset="-122"/>
                <a:ea typeface="微软雅黑" panose="020B0503020204020204" pitchFamily="34" charset="-122"/>
              </a:rPr>
              <a:t>2025</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5</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日办理</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年度房产税申报。则办理首次汇算清缴当月及之前</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即</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1-5</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和办理汇算清缴的次月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日至次年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即</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2025</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的房产税</a:t>
            </a:r>
            <a:r>
              <a:rPr lang="zh-CN" altLang="en-US" sz="2200" b="1" dirty="0">
                <a:solidFill>
                  <a:srgbClr val="FF0000"/>
                </a:solidFill>
                <a:latin typeface="微软雅黑" panose="020B0503020204020204" pitchFamily="34" charset="-122"/>
                <a:ea typeface="微软雅黑" panose="020B0503020204020204" pitchFamily="34" charset="-122"/>
              </a:rPr>
              <a:t>不能享受减征</a:t>
            </a:r>
            <a:r>
              <a:rPr lang="zh-CN" altLang="en-US" sz="2200" b="1" dirty="0">
                <a:latin typeface="微软雅黑" panose="020B0503020204020204" pitchFamily="34" charset="-122"/>
                <a:ea typeface="微软雅黑" panose="020B0503020204020204" pitchFamily="34" charset="-122"/>
              </a:rPr>
              <a:t>，申报</a:t>
            </a:r>
            <a:r>
              <a:rPr lang="en-US" altLang="zh-CN" sz="2200" b="1" dirty="0">
                <a:latin typeface="微软雅黑" panose="020B0503020204020204" pitchFamily="34" charset="-122"/>
                <a:ea typeface="微软雅黑" panose="020B0503020204020204" pitchFamily="34" charset="-122"/>
              </a:rPr>
              <a:t>2025</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2025</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31</a:t>
            </a:r>
            <a:r>
              <a:rPr lang="zh-CN" altLang="en-US" sz="2200" b="1" dirty="0">
                <a:latin typeface="微软雅黑" panose="020B0503020204020204" pitchFamily="34" charset="-122"/>
                <a:ea typeface="微软雅黑" panose="020B0503020204020204" pitchFamily="34" charset="-122"/>
              </a:rPr>
              <a:t>日的“六税两费”时可以享受减征。</a:t>
            </a:r>
            <a:endParaRPr lang="en-US" altLang="zh-CN" sz="2200" b="1" dirty="0">
              <a:latin typeface="微软雅黑" panose="020B0503020204020204" pitchFamily="34" charset="-122"/>
              <a:ea typeface="微软雅黑" panose="020B0503020204020204" pitchFamily="34" charset="-122"/>
            </a:endParaRPr>
          </a:p>
          <a:p>
            <a:pPr>
              <a:lnSpc>
                <a:spcPct val="150000"/>
              </a:lnSpc>
            </a:pPr>
            <a:r>
              <a:rPr lang="zh-CN" altLang="en-US" sz="2200" b="1" dirty="0">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登记为增值税一般纳税人的小型微利企业、新设立企业，逾期办理或更正企业所得税汇算清缴申报的，应当依据逾期办理或更正申报的结果，对“六税两费”申报进行相应更正。</a:t>
            </a:r>
            <a:endParaRPr lang="zh-CN" altLang="zh-CN" sz="2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2338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strips(downRight)">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strips(downRight)">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61099"/>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61099"/>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61099"/>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203960" y="248142"/>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100" name="文本框 99"/>
          <p:cNvSpPr txBox="1"/>
          <p:nvPr/>
        </p:nvSpPr>
        <p:spPr>
          <a:xfrm>
            <a:off x="1317399" y="1510030"/>
            <a:ext cx="9766300" cy="1230593"/>
          </a:xfrm>
          <a:prstGeom prst="rect">
            <a:avLst/>
          </a:prstGeom>
          <a:noFill/>
          <a:ln w="9525">
            <a:noFill/>
          </a:ln>
        </p:spPr>
        <p:txBody>
          <a:bodyPr wrap="square">
            <a:spAutoFit/>
          </a:bodyPr>
          <a:lstStyle/>
          <a:p>
            <a:pPr indent="295275">
              <a:lnSpc>
                <a:spcPct val="200000"/>
              </a:lnSpc>
            </a:pPr>
            <a:endParaRPr sz="2000" b="1" dirty="0">
              <a:solidFill>
                <a:schemeClr val="tx1"/>
              </a:solidFill>
              <a:latin typeface="微软雅黑" panose="020B0503020204020204" charset="-122"/>
              <a:ea typeface="微软雅黑" panose="020B0503020204020204" charset="-122"/>
              <a:cs typeface="微软雅黑" panose="020B0503020204020204" charset="-122"/>
            </a:endParaRPr>
          </a:p>
          <a:p>
            <a:pPr indent="295275">
              <a:lnSpc>
                <a:spcPct val="200000"/>
              </a:lnSpc>
            </a:pP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a:extLst>
              <a:ext uri="{FF2B5EF4-FFF2-40B4-BE49-F238E27FC236}">
                <a16:creationId xmlns:a16="http://schemas.microsoft.com/office/drawing/2014/main" id="{63E51851-ED74-AAC2-8D2C-E4288E0DBE80}"/>
              </a:ext>
            </a:extLst>
          </p:cNvPr>
          <p:cNvSpPr txBox="1"/>
          <p:nvPr/>
        </p:nvSpPr>
        <p:spPr>
          <a:xfrm>
            <a:off x="673723" y="850164"/>
            <a:ext cx="10370516" cy="4662815"/>
          </a:xfrm>
          <a:prstGeom prst="rect">
            <a:avLst/>
          </a:prstGeom>
          <a:noFill/>
        </p:spPr>
        <p:txBody>
          <a:bodyPr wrap="square">
            <a:spAutoFit/>
          </a:bodyPr>
          <a:lstStyle/>
          <a:p>
            <a:pPr>
              <a:lnSpc>
                <a:spcPct val="150000"/>
              </a:lnSpc>
            </a:pPr>
            <a:r>
              <a:rPr lang="zh-CN" altLang="en-US" sz="2200" b="1" dirty="0">
                <a:latin typeface="微软雅黑" panose="020B0503020204020204" pitchFamily="34" charset="-122"/>
                <a:ea typeface="微软雅黑" panose="020B0503020204020204" pitchFamily="34" charset="-122"/>
              </a:rPr>
              <a:t>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某企业于</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月成立，从事国家非限制和禁止行业，</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10</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a:t>
            </a:r>
            <a:r>
              <a:rPr lang="en-US" altLang="zh-CN" sz="2200" b="1" dirty="0">
                <a:solidFill>
                  <a:srgbClr val="FF0000"/>
                </a:solidFill>
                <a:latin typeface="微软雅黑" panose="020B0503020204020204" pitchFamily="34" charset="-122"/>
                <a:ea typeface="微软雅黑" panose="020B0503020204020204" pitchFamily="34" charset="-122"/>
              </a:rPr>
              <a:t>2024</a:t>
            </a:r>
            <a:r>
              <a:rPr lang="zh-CN" altLang="en-US" sz="2200" b="1" dirty="0">
                <a:solidFill>
                  <a:srgbClr val="FF0000"/>
                </a:solidFill>
                <a:latin typeface="微软雅黑" panose="020B0503020204020204" pitchFamily="34" charset="-122"/>
                <a:ea typeface="微软雅黑" panose="020B0503020204020204" pitchFamily="34" charset="-122"/>
              </a:rPr>
              <a:t>年</a:t>
            </a:r>
            <a:r>
              <a:rPr lang="en-US" altLang="zh-CN" sz="2200" b="1" dirty="0">
                <a:solidFill>
                  <a:srgbClr val="FF0000"/>
                </a:solidFill>
                <a:latin typeface="微软雅黑" panose="020B0503020204020204" pitchFamily="34" charset="-122"/>
                <a:ea typeface="微软雅黑" panose="020B0503020204020204" pitchFamily="34" charset="-122"/>
              </a:rPr>
              <a:t>5</a:t>
            </a:r>
            <a:r>
              <a:rPr lang="zh-CN" altLang="en-US" sz="2200" b="1" dirty="0">
                <a:solidFill>
                  <a:srgbClr val="FF0000"/>
                </a:solidFill>
                <a:latin typeface="微软雅黑" panose="020B0503020204020204" pitchFamily="34" charset="-122"/>
                <a:ea typeface="微软雅黑" panose="020B0503020204020204" pitchFamily="34" charset="-122"/>
              </a:rPr>
              <a:t>月底前</a:t>
            </a:r>
            <a:r>
              <a:rPr lang="zh-CN" altLang="en-US" sz="2200" b="1" dirty="0">
                <a:latin typeface="微软雅黑" panose="020B0503020204020204" pitchFamily="34" charset="-122"/>
                <a:ea typeface="微软雅黑" panose="020B0503020204020204" pitchFamily="34" charset="-122"/>
              </a:rPr>
              <a:t>，该企业</a:t>
            </a:r>
            <a:r>
              <a:rPr lang="zh-CN" altLang="en-US" sz="2200" b="1" dirty="0">
                <a:solidFill>
                  <a:srgbClr val="FF0000"/>
                </a:solidFill>
                <a:latin typeface="微软雅黑" panose="020B0503020204020204" pitchFamily="34" charset="-122"/>
                <a:ea typeface="微软雅黑" panose="020B0503020204020204" pitchFamily="34" charset="-122"/>
              </a:rPr>
              <a:t>未按期办理首次汇算清缴申报</a:t>
            </a:r>
            <a:r>
              <a:rPr lang="zh-CN" altLang="en-US"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8</a:t>
            </a:r>
            <a:r>
              <a:rPr lang="zh-CN" altLang="en-US" sz="2200" b="1" dirty="0">
                <a:latin typeface="微软雅黑" panose="020B0503020204020204" pitchFamily="34" charset="-122"/>
                <a:ea typeface="微软雅黑" panose="020B0503020204020204" pitchFamily="34" charset="-122"/>
              </a:rPr>
              <a:t>月办理企业所得税汇算清缴申报，确定</a:t>
            </a:r>
            <a:r>
              <a:rPr lang="zh-CN" altLang="en-US" sz="2200" b="1" dirty="0">
                <a:solidFill>
                  <a:srgbClr val="FF0000"/>
                </a:solidFill>
                <a:latin typeface="微软雅黑" panose="020B0503020204020204" pitchFamily="34" charset="-122"/>
                <a:ea typeface="微软雅黑" panose="020B0503020204020204" pitchFamily="34" charset="-122"/>
              </a:rPr>
              <a:t>不属于</a:t>
            </a:r>
            <a:r>
              <a:rPr lang="zh-CN" altLang="en-US" sz="2200" b="1" dirty="0">
                <a:latin typeface="微软雅黑" panose="020B0503020204020204" pitchFamily="34" charset="-122"/>
                <a:ea typeface="微软雅黑" panose="020B0503020204020204" pitchFamily="34" charset="-122"/>
              </a:rPr>
              <a:t>小型微利企业。该企业已分别于</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月和</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月征期申报当年</a:t>
            </a:r>
            <a:r>
              <a:rPr lang="en-US" altLang="zh-CN" sz="2200" b="1" dirty="0">
                <a:latin typeface="微软雅黑" panose="020B0503020204020204" pitchFamily="34" charset="-122"/>
                <a:ea typeface="微软雅黑" panose="020B0503020204020204" pitchFamily="34" charset="-122"/>
              </a:rPr>
              <a:t>1-3</a:t>
            </a:r>
            <a:r>
              <a:rPr lang="zh-CN" altLang="en-US" sz="2200" b="1" dirty="0">
                <a:latin typeface="微软雅黑" panose="020B0503020204020204" pitchFamily="34" charset="-122"/>
                <a:ea typeface="微软雅黑" panose="020B0503020204020204" pitchFamily="34" charset="-122"/>
              </a:rPr>
              <a:t>月和</a:t>
            </a:r>
            <a:r>
              <a:rPr lang="en-US" altLang="zh-CN" sz="2200" b="1" dirty="0">
                <a:latin typeface="微软雅黑" panose="020B0503020204020204" pitchFamily="34" charset="-122"/>
                <a:ea typeface="微软雅黑" panose="020B0503020204020204" pitchFamily="34" charset="-122"/>
              </a:rPr>
              <a:t>4-6</a:t>
            </a:r>
            <a:r>
              <a:rPr lang="zh-CN" altLang="en-US" sz="2200" b="1" dirty="0">
                <a:latin typeface="微软雅黑" panose="020B0503020204020204" pitchFamily="34" charset="-122"/>
                <a:ea typeface="微软雅黑" panose="020B0503020204020204" pitchFamily="34" charset="-122"/>
              </a:rPr>
              <a:t>月的“六税两费”时，按照小型微利企业享受了减征。由于逾期办理首次汇算清缴后确定其不属于小型微利企业，该企业</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月征期申报的</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4-6</a:t>
            </a:r>
            <a:r>
              <a:rPr lang="zh-CN" altLang="en-US" sz="2200" b="1" dirty="0">
                <a:latin typeface="微软雅黑" panose="020B0503020204020204" pitchFamily="34" charset="-122"/>
                <a:ea typeface="微软雅黑" panose="020B0503020204020204" pitchFamily="34" charset="-122"/>
              </a:rPr>
              <a:t>月的“六税两费”</a:t>
            </a:r>
            <a:r>
              <a:rPr lang="zh-CN" altLang="en-US" sz="2200" b="1" dirty="0">
                <a:solidFill>
                  <a:srgbClr val="FF0000"/>
                </a:solidFill>
                <a:latin typeface="微软雅黑" panose="020B0503020204020204" pitchFamily="34" charset="-122"/>
                <a:ea typeface="微软雅黑" panose="020B0503020204020204" pitchFamily="34" charset="-122"/>
              </a:rPr>
              <a:t>不能享受减征</a:t>
            </a:r>
            <a:r>
              <a:rPr lang="zh-CN" altLang="en-US" sz="2200" b="1" dirty="0">
                <a:latin typeface="微软雅黑" panose="020B0503020204020204" pitchFamily="34" charset="-122"/>
                <a:ea typeface="微软雅黑" panose="020B0503020204020204" pitchFamily="34" charset="-122"/>
              </a:rPr>
              <a:t>，应当</a:t>
            </a:r>
            <a:r>
              <a:rPr lang="zh-CN" altLang="en-US" sz="2200" b="1" dirty="0">
                <a:solidFill>
                  <a:srgbClr val="FF0000"/>
                </a:solidFill>
                <a:latin typeface="微软雅黑" panose="020B0503020204020204" pitchFamily="34" charset="-122"/>
                <a:ea typeface="微软雅黑" panose="020B0503020204020204" pitchFamily="34" charset="-122"/>
              </a:rPr>
              <a:t>补缴减征</a:t>
            </a:r>
            <a:r>
              <a:rPr lang="zh-CN" altLang="en-US" sz="2200" b="1" dirty="0">
                <a:latin typeface="微软雅黑" panose="020B0503020204020204" pitchFamily="34" charset="-122"/>
                <a:ea typeface="微软雅黑" panose="020B0503020204020204" pitchFamily="34" charset="-122"/>
              </a:rPr>
              <a:t>的税款；</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月征期申报</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1-3</a:t>
            </a:r>
            <a:r>
              <a:rPr lang="zh-CN" altLang="en-US" sz="2200" b="1" dirty="0">
                <a:latin typeface="微软雅黑" panose="020B0503020204020204" pitchFamily="34" charset="-122"/>
                <a:ea typeface="微软雅黑" panose="020B0503020204020204" pitchFamily="34" charset="-122"/>
              </a:rPr>
              <a:t>月的“六税两费”</a:t>
            </a:r>
            <a:r>
              <a:rPr lang="zh-CN" altLang="en-US" sz="2200" b="1" dirty="0">
                <a:solidFill>
                  <a:srgbClr val="FF0000"/>
                </a:solidFill>
                <a:latin typeface="微软雅黑" panose="020B0503020204020204" pitchFamily="34" charset="-122"/>
                <a:ea typeface="微软雅黑" panose="020B0503020204020204" pitchFamily="34" charset="-122"/>
              </a:rPr>
              <a:t>不必补缴</a:t>
            </a:r>
            <a:r>
              <a:rPr lang="zh-CN" altLang="en-US" sz="2200" b="1" dirty="0" smtClean="0">
                <a:solidFill>
                  <a:srgbClr val="FF0000"/>
                </a:solidFill>
                <a:latin typeface="微软雅黑" panose="020B0503020204020204" pitchFamily="34" charset="-122"/>
                <a:ea typeface="微软雅黑" panose="020B0503020204020204" pitchFamily="34" charset="-122"/>
              </a:rPr>
              <a:t>。</a:t>
            </a:r>
            <a:endParaRPr lang="en-US" altLang="zh-CN" sz="2200" dirty="0"/>
          </a:p>
          <a:p>
            <a:pPr>
              <a:lnSpc>
                <a:spcPct val="150000"/>
              </a:lnSpc>
            </a:pPr>
            <a:r>
              <a:rPr lang="zh-CN" altLang="en-US" sz="2200" b="1" i="0" dirty="0">
                <a:solidFill>
                  <a:srgbClr val="333333"/>
                </a:solidFill>
                <a:effectLst/>
                <a:latin typeface="微软雅黑" panose="020B0503020204020204" pitchFamily="34" charset="-122"/>
                <a:ea typeface="微软雅黑" panose="020B0503020204020204" pitchFamily="34" charset="-122"/>
              </a:rPr>
              <a:t>       政策依据：</a:t>
            </a:r>
            <a:r>
              <a:rPr lang="en-US" altLang="zh-CN" sz="2200" b="1" i="0" dirty="0">
                <a:solidFill>
                  <a:srgbClr val="333333"/>
                </a:solidFill>
                <a:effectLst/>
                <a:latin typeface="微软雅黑" panose="020B0503020204020204" pitchFamily="34" charset="-122"/>
                <a:ea typeface="微软雅黑" panose="020B0503020204020204" pitchFamily="34" charset="-122"/>
              </a:rPr>
              <a:t>《</a:t>
            </a:r>
            <a:r>
              <a:rPr lang="zh-CN" altLang="en-US" sz="2200" b="1" i="0" dirty="0">
                <a:solidFill>
                  <a:srgbClr val="333333"/>
                </a:solidFill>
                <a:effectLst/>
                <a:latin typeface="微软雅黑" panose="020B0503020204020204" pitchFamily="34" charset="-122"/>
                <a:ea typeface="微软雅黑" panose="020B0503020204020204" pitchFamily="34" charset="-122"/>
              </a:rPr>
              <a:t>关于进一步实施小微企业“六税两费”减免政策有关征管问题的公告</a:t>
            </a:r>
            <a:r>
              <a:rPr lang="en-US" altLang="zh-CN" sz="2200" b="1" i="0" dirty="0">
                <a:solidFill>
                  <a:srgbClr val="333333"/>
                </a:solidFill>
                <a:effectLst/>
                <a:latin typeface="微软雅黑" panose="020B0503020204020204" pitchFamily="34" charset="-122"/>
                <a:ea typeface="微软雅黑" panose="020B0503020204020204" pitchFamily="34" charset="-122"/>
              </a:rPr>
              <a:t>》</a:t>
            </a:r>
            <a:r>
              <a:rPr lang="zh-CN" altLang="en-US" sz="2200" b="1" i="0" dirty="0">
                <a:solidFill>
                  <a:srgbClr val="000000"/>
                </a:solidFill>
                <a:effectLst/>
                <a:latin typeface="微软雅黑" panose="020B0503020204020204" pitchFamily="34" charset="-122"/>
                <a:ea typeface="微软雅黑" panose="020B0503020204020204" pitchFamily="34" charset="-122"/>
              </a:rPr>
              <a:t>国家税务总局公告</a:t>
            </a:r>
            <a:r>
              <a:rPr lang="en-US" altLang="zh-CN" sz="2200" b="1" i="0" dirty="0">
                <a:solidFill>
                  <a:srgbClr val="000000"/>
                </a:solidFill>
                <a:effectLst/>
                <a:latin typeface="微软雅黑" panose="020B0503020204020204" pitchFamily="34" charset="-122"/>
                <a:ea typeface="微软雅黑" panose="020B0503020204020204" pitchFamily="34" charset="-122"/>
              </a:rPr>
              <a:t>2022</a:t>
            </a:r>
            <a:r>
              <a:rPr lang="zh-CN" altLang="en-US" sz="2200" b="1" i="0" dirty="0">
                <a:solidFill>
                  <a:srgbClr val="000000"/>
                </a:solidFill>
                <a:effectLst/>
                <a:latin typeface="微软雅黑" panose="020B0503020204020204" pitchFamily="34" charset="-122"/>
                <a:ea typeface="微软雅黑" panose="020B0503020204020204" pitchFamily="34" charset="-122"/>
              </a:rPr>
              <a:t>年第</a:t>
            </a:r>
            <a:r>
              <a:rPr lang="en-US" altLang="zh-CN" sz="2200" b="1" i="0" dirty="0">
                <a:solidFill>
                  <a:srgbClr val="000000"/>
                </a:solidFill>
                <a:effectLst/>
                <a:latin typeface="微软雅黑" panose="020B0503020204020204" pitchFamily="34" charset="-122"/>
                <a:ea typeface="微软雅黑" panose="020B0503020204020204" pitchFamily="34" charset="-122"/>
              </a:rPr>
              <a:t>3</a:t>
            </a:r>
            <a:r>
              <a:rPr lang="zh-CN" altLang="en-US" sz="2200" b="1" i="0" dirty="0">
                <a:solidFill>
                  <a:srgbClr val="000000"/>
                </a:solidFill>
                <a:effectLst/>
                <a:latin typeface="微软雅黑" panose="020B0503020204020204" pitchFamily="34" charset="-122"/>
                <a:ea typeface="微软雅黑" panose="020B0503020204020204" pitchFamily="34" charset="-122"/>
              </a:rPr>
              <a:t>号     </a:t>
            </a:r>
            <a:endParaRPr lang="zh-CN" altLang="en-US" sz="22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up)">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33968"/>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新设立</a:t>
            </a:r>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sym typeface="+mn-ea"/>
              </a:rPr>
              <a:t>企业“六税两费”减免政策</a:t>
            </a: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p>
        </p:txBody>
      </p:sp>
      <p:sp>
        <p:nvSpPr>
          <p:cNvPr id="3" name="文本框 2">
            <a:extLst>
              <a:ext uri="{FF2B5EF4-FFF2-40B4-BE49-F238E27FC236}">
                <a16:creationId xmlns:a16="http://schemas.microsoft.com/office/drawing/2014/main" id="{EA4E6B9C-98D2-52AE-94B2-66AA2E2653C7}"/>
              </a:ext>
            </a:extLst>
          </p:cNvPr>
          <p:cNvSpPr txBox="1"/>
          <p:nvPr/>
        </p:nvSpPr>
        <p:spPr>
          <a:xfrm>
            <a:off x="765910" y="1012095"/>
            <a:ext cx="10451517" cy="4602991"/>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        </a:t>
            </a:r>
            <a:r>
              <a:rPr lang="en-US" altLang="zh-CN" sz="2200" b="1" dirty="0">
                <a:latin typeface="微软雅黑" panose="020B0503020204020204" pitchFamily="34" charset="-122"/>
                <a:ea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rPr>
              <a:t>例</a:t>
            </a:r>
            <a:r>
              <a:rPr lang="en-US" altLang="zh-CN" sz="2200" b="1" dirty="0">
                <a:latin typeface="微软雅黑" panose="020B0503020204020204" pitchFamily="34" charset="-122"/>
                <a:ea typeface="微软雅黑" panose="020B0503020204020204" pitchFamily="34" charset="-122"/>
              </a:rPr>
              <a:t>5]</a:t>
            </a:r>
            <a:r>
              <a:rPr lang="zh-CN" altLang="en-US" sz="2200" b="1" dirty="0">
                <a:latin typeface="微软雅黑" panose="020B0503020204020204" pitchFamily="34" charset="-122"/>
                <a:ea typeface="微软雅黑" panose="020B0503020204020204" pitchFamily="34" charset="-122"/>
              </a:rPr>
              <a:t>某企业于</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月成立，</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9</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日登记为增值税一般纳税人，</a:t>
            </a:r>
            <a:r>
              <a:rPr lang="en-US" altLang="zh-CN" sz="2200" b="1" dirty="0">
                <a:latin typeface="微软雅黑" panose="020B0503020204020204" pitchFamily="34" charset="-122"/>
                <a:ea typeface="微软雅黑" panose="020B0503020204020204" pitchFamily="34" charset="-122"/>
              </a:rPr>
              <a:t>2023</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5</a:t>
            </a:r>
            <a:r>
              <a:rPr lang="zh-CN" altLang="en-US" sz="2200" b="1" dirty="0">
                <a:latin typeface="微软雅黑" panose="020B0503020204020204" pitchFamily="34" charset="-122"/>
                <a:ea typeface="微软雅黑" panose="020B0503020204020204" pitchFamily="34" charset="-122"/>
              </a:rPr>
              <a:t>月办理了</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年度企业所得税汇算清缴，确定是小型微利企业。该企业已于</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月和</a:t>
            </a:r>
            <a:r>
              <a:rPr lang="en-US" altLang="zh-CN" sz="2200" b="1" dirty="0">
                <a:latin typeface="微软雅黑" panose="020B0503020204020204" pitchFamily="34" charset="-122"/>
                <a:ea typeface="微软雅黑" panose="020B0503020204020204" pitchFamily="34" charset="-122"/>
              </a:rPr>
              <a:t>7</a:t>
            </a:r>
            <a:r>
              <a:rPr lang="zh-CN" altLang="en-US" sz="2200" b="1" dirty="0">
                <a:latin typeface="微软雅黑" panose="020B0503020204020204" pitchFamily="34" charset="-122"/>
                <a:ea typeface="微软雅黑" panose="020B0503020204020204" pitchFamily="34" charset="-122"/>
              </a:rPr>
              <a:t>月征期分别申报当年</a:t>
            </a:r>
            <a:r>
              <a:rPr lang="en-US" altLang="zh-CN" sz="2200" b="1" dirty="0">
                <a:latin typeface="微软雅黑" panose="020B0503020204020204" pitchFamily="34" charset="-122"/>
                <a:ea typeface="微软雅黑" panose="020B0503020204020204" pitchFamily="34" charset="-122"/>
              </a:rPr>
              <a:t>1-3</a:t>
            </a:r>
            <a:r>
              <a:rPr lang="zh-CN" altLang="en-US" sz="2200" b="1" dirty="0">
                <a:latin typeface="微软雅黑" panose="020B0503020204020204" pitchFamily="34" charset="-122"/>
                <a:ea typeface="微软雅黑" panose="020B0503020204020204" pitchFamily="34" charset="-122"/>
              </a:rPr>
              <a:t>月和</a:t>
            </a:r>
            <a:r>
              <a:rPr lang="en-US" altLang="zh-CN" sz="2200" b="1" dirty="0">
                <a:latin typeface="微软雅黑" panose="020B0503020204020204" pitchFamily="34" charset="-122"/>
                <a:ea typeface="微软雅黑" panose="020B0503020204020204" pitchFamily="34" charset="-122"/>
              </a:rPr>
              <a:t>4-6</a:t>
            </a:r>
            <a:r>
              <a:rPr lang="zh-CN" altLang="en-US" sz="2200" b="1" dirty="0">
                <a:latin typeface="微软雅黑" panose="020B0503020204020204" pitchFamily="34" charset="-122"/>
                <a:ea typeface="微软雅黑" panose="020B0503020204020204" pitchFamily="34" charset="-122"/>
              </a:rPr>
              <a:t>月的“六税两费”时，按照小型微利企业享受了减征。</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8</a:t>
            </a:r>
            <a:r>
              <a:rPr lang="zh-CN" altLang="en-US" sz="2200" b="1" dirty="0">
                <a:latin typeface="微软雅黑" panose="020B0503020204020204" pitchFamily="34" charset="-122"/>
                <a:ea typeface="微软雅黑" panose="020B0503020204020204" pitchFamily="34" charset="-122"/>
              </a:rPr>
              <a:t>月，该企业对</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年度汇算清缴进行了更正，</a:t>
            </a:r>
            <a:r>
              <a:rPr lang="zh-CN" altLang="en-US" sz="2200" b="1" dirty="0">
                <a:solidFill>
                  <a:srgbClr val="FF0000"/>
                </a:solidFill>
                <a:latin typeface="微软雅黑" panose="020B0503020204020204" pitchFamily="34" charset="-122"/>
                <a:ea typeface="微软雅黑" panose="020B0503020204020204" pitchFamily="34" charset="-122"/>
              </a:rPr>
              <a:t>确定不属于小型微利企业</a:t>
            </a:r>
            <a:r>
              <a:rPr lang="zh-CN" altLang="en-US" sz="2200" b="1" dirty="0">
                <a:latin typeface="微软雅黑" panose="020B0503020204020204" pitchFamily="34" charset="-122"/>
                <a:ea typeface="微软雅黑" panose="020B0503020204020204" pitchFamily="34" charset="-122"/>
              </a:rPr>
              <a:t>。由于企业</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日的“六税两费”是否能够享受减征，是依据</a:t>
            </a:r>
            <a:r>
              <a:rPr lang="en-US" altLang="zh-CN" sz="2200" b="1" dirty="0">
                <a:latin typeface="微软雅黑" panose="020B0503020204020204" pitchFamily="34" charset="-122"/>
                <a:ea typeface="微软雅黑" panose="020B0503020204020204" pitchFamily="34" charset="-122"/>
              </a:rPr>
              <a:t>2022</a:t>
            </a:r>
            <a:r>
              <a:rPr lang="zh-CN" altLang="en-US" sz="2200" b="1" dirty="0">
                <a:latin typeface="微软雅黑" panose="020B0503020204020204" pitchFamily="34" charset="-122"/>
                <a:ea typeface="微软雅黑" panose="020B0503020204020204" pitchFamily="34" charset="-122"/>
              </a:rPr>
              <a:t>年度汇算清缴结果确定，因此，该企业</a:t>
            </a:r>
            <a:r>
              <a:rPr lang="en-US" altLang="zh-CN" sz="2200" b="1" dirty="0">
                <a:latin typeface="微软雅黑" panose="020B0503020204020204" pitchFamily="34" charset="-122"/>
                <a:ea typeface="微软雅黑" panose="020B0503020204020204" pitchFamily="34" charset="-122"/>
              </a:rPr>
              <a:t>2024</a:t>
            </a:r>
            <a:r>
              <a:rPr lang="zh-CN" altLang="en-US" sz="2200" b="1" dirty="0">
                <a:latin typeface="微软雅黑" panose="020B0503020204020204" pitchFamily="34" charset="-122"/>
                <a:ea typeface="微软雅黑" panose="020B0503020204020204" pitchFamily="34" charset="-122"/>
              </a:rPr>
              <a:t>年</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1</a:t>
            </a:r>
            <a:r>
              <a:rPr lang="zh-CN" altLang="en-US" sz="2200" b="1" dirty="0">
                <a:latin typeface="微软雅黑" panose="020B0503020204020204" pitchFamily="34" charset="-122"/>
                <a:ea typeface="微软雅黑" panose="020B0503020204020204" pitchFamily="34" charset="-122"/>
              </a:rPr>
              <a:t>日至</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日申报“六税两费”时不能够享受减征，</a:t>
            </a:r>
            <a:r>
              <a:rPr lang="zh-CN" altLang="en-US" sz="2200" b="1" dirty="0">
                <a:solidFill>
                  <a:srgbClr val="FF0000"/>
                </a:solidFill>
                <a:latin typeface="微软雅黑" panose="020B0503020204020204" pitchFamily="34" charset="-122"/>
                <a:ea typeface="微软雅黑" panose="020B0503020204020204" pitchFamily="34" charset="-122"/>
              </a:rPr>
              <a:t>应当补缴减征的税款</a:t>
            </a:r>
            <a:r>
              <a:rPr lang="zh-CN" altLang="en-US"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a:lnSpc>
                <a:spcPct val="150000"/>
              </a:lnSpc>
            </a:pPr>
            <a:r>
              <a:rPr lang="zh-CN" altLang="en-US" sz="2200" b="1" dirty="0">
                <a:latin typeface="微软雅黑" panose="020B0503020204020204" pitchFamily="34" charset="-122"/>
                <a:ea typeface="微软雅黑" panose="020B0503020204020204" pitchFamily="34" charset="-122"/>
              </a:rPr>
              <a:t>      按次申报的，自首次办理汇算清缴确定不属于小型微利企业之日起至次年</a:t>
            </a: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月</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日，</a:t>
            </a:r>
            <a:r>
              <a:rPr lang="zh-CN" altLang="en-US" sz="2200" b="1" dirty="0">
                <a:solidFill>
                  <a:srgbClr val="FF0000"/>
                </a:solidFill>
                <a:latin typeface="微软雅黑" panose="020B0503020204020204" pitchFamily="34" charset="-122"/>
                <a:ea typeface="微软雅黑" panose="020B0503020204020204" pitchFamily="34" charset="-122"/>
              </a:rPr>
              <a:t>不得再申报享受“六税两费”减征</a:t>
            </a:r>
            <a:r>
              <a:rPr lang="zh-CN" altLang="en-US" sz="2200" b="1" dirty="0">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ad40fb8-d8af-4874-814a-a7772730e791"/>
  <p:tag name="COMMONDATA" val="eyJoZGlkIjoiZGNjNmUwOTdlOTdhZmFiNTJhOGFhMjIwODU1YWE4Mj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2145</Words>
  <Application>Microsoft Office PowerPoint</Application>
  <PresentationFormat>宽屏</PresentationFormat>
  <Paragraphs>74</Paragraphs>
  <Slides>13</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Open Sans Light</vt:lpstr>
      <vt:lpstr>宋体</vt:lpstr>
      <vt:lpstr>Microsoft YaHei</vt:lpstr>
      <vt:lpstr>Microsoft YaHei</vt:lpstr>
      <vt:lpstr>Arial</vt:lpstr>
      <vt:lpstr>Calibri</vt:lpstr>
      <vt:lpstr>Calibri Light</vt:lpstr>
      <vt:lpstr>Segoe UI Light</vt:lpstr>
      <vt:lpstr>Times New Roman</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servyou</dc:creator>
  <cp:lastModifiedBy>Microsoft</cp:lastModifiedBy>
  <cp:revision>703</cp:revision>
  <dcterms:created xsi:type="dcterms:W3CDTF">2019-10-31T02:35:00Z</dcterms:created>
  <dcterms:modified xsi:type="dcterms:W3CDTF">2024-10-17T07:52:42Z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2A04F1937D5045848812088152F82A0D</vt:lpwstr>
  </property>
</Properties>
</file>