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8"/>
  </p:notesMasterIdLst>
  <p:handoutMasterIdLst>
    <p:handoutMasterId r:id="rId19"/>
  </p:handoutMasterIdLst>
  <p:sldIdLst>
    <p:sldId id="617" r:id="rId3"/>
    <p:sldId id="653" r:id="rId4"/>
    <p:sldId id="633" r:id="rId5"/>
    <p:sldId id="635" r:id="rId6"/>
    <p:sldId id="641" r:id="rId7"/>
    <p:sldId id="637" r:id="rId8"/>
    <p:sldId id="636" r:id="rId9"/>
    <p:sldId id="620" r:id="rId10"/>
    <p:sldId id="652" r:id="rId11"/>
    <p:sldId id="648" r:id="rId12"/>
    <p:sldId id="647" r:id="rId13"/>
    <p:sldId id="646" r:id="rId14"/>
    <p:sldId id="643" r:id="rId15"/>
    <p:sldId id="639" r:id="rId16"/>
    <p:sldId id="645" r:id="rId17"/>
  </p:sldIdLst>
  <p:sldSz cx="12192000" cy="6858000"/>
  <p:notesSz cx="7104063" cy="102346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userDrawn="1">
          <p15:clr>
            <a:srgbClr val="A4A3A4"/>
          </p15:clr>
        </p15:guide>
        <p15:guide id="2" pos="39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fg"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BC242A"/>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5" autoAdjust="0"/>
    <p:restoredTop sz="87265" autoAdjust="0"/>
  </p:normalViewPr>
  <p:slideViewPr>
    <p:cSldViewPr snapToGrid="0" showGuides="1">
      <p:cViewPr varScale="1">
        <p:scale>
          <a:sx n="118" d="100"/>
          <a:sy n="118" d="100"/>
        </p:scale>
        <p:origin x="102" y="468"/>
      </p:cViewPr>
      <p:guideLst>
        <p:guide orient="horz" pos="2127"/>
        <p:guide pos="390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2024/10/19</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2024/10/19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2717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p>
            <a:fld id="{3BED4874-415F-4462-8CBD-90FA9588F106}" type="datetimeFigureOut">
              <a:rPr lang="zh-CN" altLang="en-US" smtClean="0"/>
              <a:t>2024/10/19</a:t>
            </a:fld>
            <a:endParaRPr lang="zh-CN" altLang="en-US"/>
          </a:p>
        </p:txBody>
      </p:sp>
      <p:sp>
        <p:nvSpPr>
          <p:cNvPr id="3" name="页脚占位符 2"/>
          <p:cNvSpPr>
            <a:spLocks noGrp="1"/>
          </p:cNvSpPr>
          <p:nvPr>
            <p:ph type="ftr" sz="quarter" idx="11"/>
          </p:nvPr>
        </p:nvSpPr>
        <p:spPr>
          <a:xfrm>
            <a:off x="4038911" y="6356756"/>
            <a:ext cx="4114179"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p>
            <a:fld id="{8C92ADDF-ABC6-4EEC-846D-A1AE2D41067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hanghai.chinatax.gov.cn/zcfw/zcfgk/qysds/201603/t422248.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1238082" y="1834674"/>
            <a:ext cx="9831823" cy="4198393"/>
          </a:xfrm>
          <a:prstGeom prst="rect">
            <a:avLst/>
          </a:prstGeom>
          <a:noFill/>
        </p:spPr>
        <p:txBody>
          <a:bodyPr wrap="square">
            <a:spAutoFit/>
          </a:bodyPr>
          <a:lstStyle/>
          <a:p>
            <a:pPr algn="ctr">
              <a:lnSpc>
                <a:spcPct val="150000"/>
              </a:lnSpc>
            </a:pPr>
            <a:r>
              <a:rPr lang="zh-CN" altLang="en-US" sz="5400" b="1" dirty="0">
                <a:solidFill>
                  <a:srgbClr val="333333"/>
                </a:solidFill>
                <a:latin typeface="微软雅黑" panose="020B0503020204020204" pitchFamily="34" charset="-122"/>
                <a:ea typeface="微软雅黑" panose="020B0503020204020204" pitchFamily="34" charset="-122"/>
              </a:rPr>
              <a:t>先进</a:t>
            </a:r>
            <a:r>
              <a:rPr lang="zh-CN" altLang="en-US" sz="5400" b="1" dirty="0" smtClean="0">
                <a:solidFill>
                  <a:srgbClr val="333333"/>
                </a:solidFill>
                <a:latin typeface="微软雅黑" panose="020B0503020204020204" pitchFamily="34" charset="-122"/>
                <a:ea typeface="微软雅黑" panose="020B0503020204020204" pitchFamily="34" charset="-122"/>
              </a:rPr>
              <a:t>制造业企业增值税</a:t>
            </a:r>
            <a:r>
              <a:rPr lang="zh-CN" altLang="en-US" sz="5400" b="1" dirty="0">
                <a:solidFill>
                  <a:srgbClr val="333333"/>
                </a:solidFill>
                <a:latin typeface="微软雅黑" panose="020B0503020204020204" pitchFamily="34" charset="-122"/>
                <a:ea typeface="微软雅黑" panose="020B0503020204020204" pitchFamily="34" charset="-122"/>
              </a:rPr>
              <a:t>加计抵</a:t>
            </a:r>
            <a:r>
              <a:rPr lang="zh-CN" altLang="en-US" sz="5400" b="1" dirty="0">
                <a:solidFill>
                  <a:srgbClr val="333333"/>
                </a:solidFill>
                <a:latin typeface="微软雅黑" panose="020B0503020204020204" pitchFamily="34" charset="-122"/>
                <a:ea typeface="微软雅黑" panose="020B0503020204020204" pitchFamily="34" charset="-122"/>
              </a:rPr>
              <a:t>减政策解析</a:t>
            </a:r>
          </a:p>
          <a:p>
            <a:pPr algn="ctr">
              <a:lnSpc>
                <a:spcPct val="150000"/>
              </a:lnSpc>
            </a:pPr>
            <a:endParaRPr lang="en-US" altLang="zh-CN" sz="5400" b="1" dirty="0">
              <a:latin typeface="微软雅黑" panose="020B0503020204020204" pitchFamily="34" charset="-122"/>
              <a:ea typeface="微软雅黑" panose="020B0503020204020204" pitchFamily="34" charset="-122"/>
            </a:endParaRPr>
          </a:p>
          <a:p>
            <a:pPr>
              <a:lnSpc>
                <a:spcPct val="150000"/>
              </a:lnSpc>
            </a:pP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72930"/>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507796" y="5346609"/>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1189355" y="925425"/>
            <a:ext cx="10262416" cy="2224776"/>
          </a:xfrm>
          <a:prstGeom prst="rect">
            <a:avLst/>
          </a:prstGeom>
          <a:noFill/>
        </p:spPr>
        <p:txBody>
          <a:bodyPr wrap="square">
            <a:spAutoFit/>
          </a:bodyPr>
          <a:lstStyle/>
          <a:p>
            <a:pPr>
              <a:lnSpc>
                <a:spcPct val="200000"/>
              </a:lnSpc>
            </a:pPr>
            <a:r>
              <a:rPr lang="zh-CN" altLang="en-US" b="1"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000051" y="1168127"/>
            <a:ext cx="10231695" cy="4850046"/>
          </a:xfrm>
          <a:prstGeom prst="rect">
            <a:avLst/>
          </a:prstGeom>
          <a:noFill/>
        </p:spPr>
        <p:txBody>
          <a:bodyPr wrap="square">
            <a:spAutoFit/>
          </a:bodyPr>
          <a:lstStyle/>
          <a:p>
            <a:pPr>
              <a:lnSpc>
                <a:spcPct val="150000"/>
              </a:lnSpc>
            </a:pPr>
            <a:r>
              <a:rPr lang="en-US" altLang="zh-CN" b="1" dirty="0">
                <a:latin typeface="微软雅黑" panose="020B0503020204020204" pitchFamily="34" charset="-122"/>
                <a:ea typeface="微软雅黑" panose="020B0503020204020204" pitchFamily="34" charset="-122"/>
              </a:rPr>
              <a:t>   </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、先进制造业企业可计提但未计提的加计抵减额，可在确定适用加计抵减政策当期一并计提。</a:t>
            </a:r>
            <a:endParaRPr lang="en-US" altLang="zh-CN" sz="2200" b="1" dirty="0">
              <a:latin typeface="微软雅黑" panose="020B0503020204020204" pitchFamily="34" charset="-122"/>
              <a:ea typeface="微软雅黑" panose="020B0503020204020204" pitchFamily="34" charset="-122"/>
            </a:endParaRPr>
          </a:p>
          <a:p>
            <a:pPr algn="l">
              <a:lnSpc>
                <a:spcPct val="150000"/>
              </a:lnSpc>
              <a:spcAft>
                <a:spcPts val="1125"/>
              </a:spcAft>
            </a:pP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先进制造业加计抵减政策出台于</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9</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月，而政策执行期限自</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月</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日起，符合</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43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号公告规定的先进制造业纳税人，若于</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10</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月确定适用加计抵减政策，</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可就</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月至</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9</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月可计提但未计提的加计抵减额，作为</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本期发生额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在首次适用先进制造业企业增值税加计抵减政策的</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10</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月份纳税申报期一并计提</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。实务中，先进制造业企业如果忽视了确定适用加计抵减政策前的可加计抵减额，将会损失这部分加计抵减额形成的减税优惠。</a:t>
            </a:r>
            <a:endParaRPr lang="zh-CN" altLang="zh-CN" sz="2200" b="1" kern="100" dirty="0">
              <a:effectLst/>
              <a:latin typeface="微软雅黑" panose="020B0503020204020204" pitchFamily="34" charset="-122"/>
              <a:ea typeface="微软雅黑" panose="020B0503020204020204" pitchFamily="34" charset="-122"/>
            </a:endParaRPr>
          </a:p>
          <a:p>
            <a:pPr>
              <a:lnSpc>
                <a:spcPct val="200000"/>
              </a:lnSpc>
            </a:pP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Right)">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94952"/>
            <a:ext cx="7233285"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7" name="矩形 6"/>
          <p:cNvSpPr/>
          <p:nvPr/>
        </p:nvSpPr>
        <p:spPr>
          <a:xfrm>
            <a:off x="765910" y="1114483"/>
            <a:ext cx="9397265" cy="568041"/>
          </a:xfrm>
          <a:prstGeom prst="rect">
            <a:avLst/>
          </a:prstGeom>
        </p:spPr>
        <p:txBody>
          <a:bodyPr wrap="square">
            <a:spAutoFit/>
          </a:bodyPr>
          <a:lstStyle/>
          <a:p>
            <a:pPr algn="just">
              <a:lnSpc>
                <a:spcPct val="200000"/>
              </a:lnSpc>
            </a:pPr>
            <a:r>
              <a:rPr lang="zh-CN" altLang="en-US" sz="1800" b="1" kern="100" dirty="0">
                <a:effectLst/>
                <a:latin typeface="等线" panose="02010600030101010101" pitchFamily="2" charset="-122"/>
                <a:ea typeface="等线" panose="02010600030101010101" pitchFamily="2" charset="-122"/>
                <a:cs typeface="Times New Roman" panose="02020603050405020304" charset="0"/>
              </a:rPr>
              <a:t>　</a:t>
            </a:r>
            <a:endParaRPr lang="zh-CN" altLang="en-US" sz="18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1453515" y="1669415"/>
            <a:ext cx="9766300" cy="615040"/>
          </a:xfrm>
          <a:prstGeom prst="rect">
            <a:avLst/>
          </a:prstGeom>
          <a:noFill/>
          <a:ln w="9525">
            <a:noFill/>
          </a:ln>
        </p:spPr>
        <p:txBody>
          <a:bodyPr wrap="square">
            <a:spAutoFit/>
          </a:bodyPr>
          <a:lstStyle/>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73424" y="843954"/>
            <a:ext cx="11213776" cy="666657"/>
          </a:xfrm>
          <a:prstGeom prst="rect">
            <a:avLst/>
          </a:prstGeom>
          <a:noFill/>
        </p:spPr>
        <p:txBody>
          <a:bodyPr wrap="square">
            <a:spAutoFit/>
          </a:bodyPr>
          <a:lstStyle/>
          <a:p>
            <a:pPr>
              <a:lnSpc>
                <a:spcPct val="250000"/>
              </a:lnSpc>
            </a:pPr>
            <a:r>
              <a:rPr lang="en-US" altLang="zh-CN" b="1"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830646" y="981059"/>
            <a:ext cx="10514387" cy="4154984"/>
          </a:xfrm>
          <a:prstGeom prst="rect">
            <a:avLst/>
          </a:prstGeom>
          <a:noFill/>
        </p:spPr>
        <p:txBody>
          <a:bodyPr wrap="square">
            <a:spAutoFit/>
          </a:bodyPr>
          <a:lstStyle/>
          <a:p>
            <a:pPr>
              <a:lnSpc>
                <a:spcPct val="200000"/>
              </a:lnSpc>
            </a:pPr>
            <a:r>
              <a:rPr lang="en-US" altLang="zh-CN" sz="2200" b="1" dirty="0">
                <a:latin typeface="微软雅黑" panose="020B0503020204020204" pitchFamily="34" charset="-122"/>
                <a:ea typeface="微软雅黑" panose="020B0503020204020204" pitchFamily="34" charset="-122"/>
              </a:rPr>
              <a:t>     5</a:t>
            </a:r>
            <a:r>
              <a:rPr lang="zh-CN" altLang="en-US"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先进制造业企业</a:t>
            </a:r>
            <a:r>
              <a:rPr lang="zh-CN" altLang="en-US" sz="2200" b="1" dirty="0">
                <a:solidFill>
                  <a:srgbClr val="FF0000"/>
                </a:solidFill>
                <a:latin typeface="微软雅黑" panose="020B0503020204020204" pitchFamily="34" charset="-122"/>
                <a:ea typeface="微软雅黑" panose="020B0503020204020204" pitchFamily="34" charset="-122"/>
              </a:rPr>
              <a:t>出口货物劳务</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发生跨境</a:t>
            </a:r>
            <a:r>
              <a:rPr lang="zh-CN" altLang="en-US" sz="2200" b="1" dirty="0">
                <a:latin typeface="微软雅黑" panose="020B0503020204020204" pitchFamily="34" charset="-122"/>
                <a:ea typeface="微软雅黑" panose="020B0503020204020204" pitchFamily="34" charset="-122"/>
              </a:rPr>
              <a:t>应税行为</a:t>
            </a:r>
            <a:r>
              <a:rPr lang="zh-CN" altLang="en-US" sz="2200" b="1" dirty="0">
                <a:solidFill>
                  <a:srgbClr val="FF0000"/>
                </a:solidFill>
                <a:latin typeface="微软雅黑" panose="020B0503020204020204" pitchFamily="34" charset="-122"/>
                <a:ea typeface="微软雅黑" panose="020B0503020204020204" pitchFamily="34" charset="-122"/>
              </a:rPr>
              <a:t>不适用加计抵</a:t>
            </a:r>
            <a:r>
              <a:rPr lang="zh-CN" altLang="en-US" sz="2200" b="1" dirty="0">
                <a:latin typeface="微软雅黑" panose="020B0503020204020204" pitchFamily="34" charset="-122"/>
                <a:ea typeface="微软雅黑" panose="020B0503020204020204" pitchFamily="34" charset="-122"/>
              </a:rPr>
              <a:t>减政策，其对应的进项税额</a:t>
            </a:r>
            <a:r>
              <a:rPr lang="zh-CN" altLang="en-US" sz="2200" b="1" dirty="0">
                <a:solidFill>
                  <a:srgbClr val="FF0000"/>
                </a:solidFill>
                <a:latin typeface="微软雅黑" panose="020B0503020204020204" pitchFamily="34" charset="-122"/>
                <a:ea typeface="微软雅黑" panose="020B0503020204020204" pitchFamily="34" charset="-122"/>
              </a:rPr>
              <a:t>不得</a:t>
            </a:r>
            <a:r>
              <a:rPr lang="zh-CN" altLang="en-US" sz="2200" b="1" dirty="0">
                <a:latin typeface="微软雅黑" panose="020B0503020204020204" pitchFamily="34" charset="-122"/>
                <a:ea typeface="微软雅黑" panose="020B0503020204020204" pitchFamily="34" charset="-122"/>
              </a:rPr>
              <a:t>计提加计抵减额。</a:t>
            </a:r>
          </a:p>
          <a:p>
            <a:pPr>
              <a:lnSpc>
                <a:spcPct val="200000"/>
              </a:lnSpc>
            </a:pPr>
            <a:r>
              <a:rPr lang="zh-CN" altLang="en-US" sz="2200" b="1" dirty="0">
                <a:latin typeface="微软雅黑" panose="020B0503020204020204" pitchFamily="34" charset="-122"/>
                <a:ea typeface="微软雅黑" panose="020B0503020204020204" pitchFamily="34" charset="-122"/>
              </a:rPr>
              <a:t>　　先进制造业企业兼营出口货物劳务、发生跨境应税行为且无法划分不得计提加计抵减额的进项税额，按照以下公式计算：</a:t>
            </a:r>
          </a:p>
          <a:p>
            <a:pPr>
              <a:lnSpc>
                <a:spcPct val="200000"/>
              </a:lnSpc>
            </a:pPr>
            <a:r>
              <a:rPr lang="zh-CN" altLang="en-US" sz="2200" b="1" dirty="0">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不得计提加计抵减额的进项税额</a:t>
            </a:r>
            <a:r>
              <a:rPr lang="zh-CN" altLang="en-US" sz="2200" b="1" dirty="0">
                <a:latin typeface="微软雅黑" panose="020B0503020204020204" pitchFamily="34" charset="-122"/>
                <a:ea typeface="微软雅黑" panose="020B0503020204020204" pitchFamily="34" charset="-122"/>
              </a:rPr>
              <a:t>＝当期无法划分的全部进项税额</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当期出口货物劳务和发生跨境应税行为的销售额</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当期全部销售额</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964737" y="1397704"/>
            <a:ext cx="10356020" cy="3477875"/>
          </a:xfrm>
          <a:prstGeom prst="rect">
            <a:avLst/>
          </a:prstGeom>
          <a:noFill/>
        </p:spPr>
        <p:txBody>
          <a:bodyPr wrap="square">
            <a:spAutoFit/>
          </a:bodyPr>
          <a:lstStyle/>
          <a:p>
            <a:pPr>
              <a:lnSpc>
                <a:spcPct val="200000"/>
              </a:lnSpc>
            </a:pPr>
            <a:r>
              <a:rPr lang="zh-CN" altLang="en-US"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先进制造业企业如兼营出口货物劳务，或发生跨境应税行为，需按规定归集或计算出口货物劳务、发生跨境应税行为对应的进项税额，并在计算加计抵减额时，</a:t>
            </a:r>
            <a:r>
              <a:rPr lang="zh-CN" altLang="en-US" sz="2200" b="1" dirty="0">
                <a:solidFill>
                  <a:srgbClr val="FF0000"/>
                </a:solidFill>
                <a:latin typeface="微软雅黑" panose="020B0503020204020204" pitchFamily="34" charset="-122"/>
                <a:ea typeface="微软雅黑" panose="020B0503020204020204" pitchFamily="34" charset="-122"/>
              </a:rPr>
              <a:t>将相应的进项税额从可计提加计抵减的进项税额中剔除</a:t>
            </a:r>
            <a:r>
              <a:rPr lang="zh-CN" altLang="en-US" sz="2200" b="1" dirty="0">
                <a:latin typeface="微软雅黑" panose="020B0503020204020204" pitchFamily="34" charset="-122"/>
                <a:ea typeface="微软雅黑" panose="020B0503020204020204" pitchFamily="34" charset="-122"/>
              </a:rPr>
              <a:t>，避免虚增加计抵减额，从而引发少缴纳增值税风险。</a:t>
            </a:r>
            <a:endParaRPr lang="en-US" altLang="zh-CN" sz="2200" b="1" dirty="0">
              <a:latin typeface="微软雅黑" panose="020B0503020204020204" pitchFamily="34" charset="-122"/>
              <a:ea typeface="微软雅黑" panose="020B0503020204020204" pitchFamily="34" charset="-122"/>
            </a:endParaRPr>
          </a:p>
          <a:p>
            <a:pPr>
              <a:lnSpc>
                <a:spcPct val="200000"/>
              </a:lnSpc>
            </a:pPr>
            <a:endParaRPr lang="zh-CN" altLang="en-US" sz="22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94952"/>
            <a:ext cx="7233285"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1453515" y="1669415"/>
            <a:ext cx="9766300" cy="615040"/>
          </a:xfrm>
          <a:prstGeom prst="rect">
            <a:avLst/>
          </a:prstGeom>
          <a:noFill/>
          <a:ln w="9525">
            <a:noFill/>
          </a:ln>
        </p:spPr>
        <p:txBody>
          <a:bodyPr wrap="square">
            <a:spAutoFit/>
          </a:bodyPr>
          <a:lstStyle/>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73424" y="1114484"/>
            <a:ext cx="10857726" cy="2631490"/>
          </a:xfrm>
          <a:prstGeom prst="rect">
            <a:avLst/>
          </a:prstGeom>
          <a:noFill/>
        </p:spPr>
        <p:txBody>
          <a:bodyPr wrap="square">
            <a:spAutoFit/>
          </a:bodyPr>
          <a:lstStyle/>
          <a:p>
            <a:pPr>
              <a:lnSpc>
                <a:spcPct val="250000"/>
              </a:lnSpc>
            </a:pP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200" b="1" dirty="0">
                <a:latin typeface="微软雅黑" panose="020B0503020204020204" pitchFamily="34" charset="-122"/>
                <a:ea typeface="微软雅黑" panose="020B0503020204020204" pitchFamily="34" charset="-122"/>
              </a:rPr>
              <a:t>、 先进制造业企业</a:t>
            </a:r>
            <a:r>
              <a:rPr lang="zh-CN" altLang="en-US" sz="2200" b="1" dirty="0">
                <a:solidFill>
                  <a:srgbClr val="FF0000"/>
                </a:solidFill>
                <a:latin typeface="微软雅黑" panose="020B0503020204020204" pitchFamily="34" charset="-122"/>
                <a:ea typeface="微软雅黑" panose="020B0503020204020204" pitchFamily="34" charset="-122"/>
              </a:rPr>
              <a:t>应单独核算加计抵减额的计提、抵减、调减、结余等变动情况。</a:t>
            </a:r>
            <a:r>
              <a:rPr lang="zh-CN" altLang="en-US" sz="2200" b="1" dirty="0">
                <a:latin typeface="微软雅黑" panose="020B0503020204020204" pitchFamily="34" charset="-122"/>
                <a:ea typeface="微软雅黑" panose="020B0503020204020204" pitchFamily="34" charset="-122"/>
              </a:rPr>
              <a:t>骗取适用加计抵减政策或虚增加计抵减额的，按照</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中华人民共和国税收征收管理法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等有关规定处理。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0330"/>
            <a:ext cx="7233285" cy="7586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1189355" y="1266825"/>
            <a:ext cx="10262416" cy="2224776"/>
          </a:xfrm>
          <a:prstGeom prst="rect">
            <a:avLst/>
          </a:prstGeom>
          <a:noFill/>
        </p:spPr>
        <p:txBody>
          <a:bodyPr wrap="square">
            <a:spAutoFit/>
          </a:bodyPr>
          <a:lstStyle/>
          <a:p>
            <a:pPr>
              <a:lnSpc>
                <a:spcPct val="200000"/>
              </a:lnSpc>
            </a:pPr>
            <a:r>
              <a:rPr lang="zh-CN" altLang="en-US" b="1"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93507" y="779025"/>
            <a:ext cx="10958263" cy="666657"/>
          </a:xfrm>
          <a:prstGeom prst="rect">
            <a:avLst/>
          </a:prstGeom>
          <a:noFill/>
        </p:spPr>
        <p:txBody>
          <a:bodyPr wrap="square">
            <a:spAutoFit/>
          </a:bodyPr>
          <a:lstStyle/>
          <a:p>
            <a:pPr>
              <a:lnSpc>
                <a:spcPct val="250000"/>
              </a:lnSpc>
            </a:pPr>
            <a:r>
              <a:rPr lang="en-US" altLang="zh-CN"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81924" y="882686"/>
            <a:ext cx="10600675" cy="5047536"/>
          </a:xfrm>
          <a:prstGeom prst="rect">
            <a:avLst/>
          </a:prstGeom>
          <a:noFill/>
        </p:spPr>
        <p:txBody>
          <a:bodyPr wrap="square">
            <a:spAutoFit/>
          </a:bodyPr>
          <a:lstStyle/>
          <a:p>
            <a:pPr>
              <a:lnSpc>
                <a:spcPct val="150000"/>
              </a:lnSpc>
            </a:pP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sym typeface="+mn-ea"/>
              </a:rPr>
              <a:t>       7</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200" b="1" dirty="0">
                <a:latin typeface="微软雅黑" panose="020B0503020204020204" pitchFamily="34" charset="-122"/>
                <a:ea typeface="微软雅黑" panose="020B0503020204020204" pitchFamily="34" charset="-122"/>
              </a:rPr>
              <a:t>先进制造业企业</a:t>
            </a:r>
            <a:r>
              <a:rPr lang="zh-CN" altLang="en-US" sz="2200" b="1" dirty="0">
                <a:solidFill>
                  <a:srgbClr val="FF0000"/>
                </a:solidFill>
                <a:latin typeface="微软雅黑" panose="020B0503020204020204" pitchFamily="34" charset="-122"/>
                <a:ea typeface="微软雅黑" panose="020B0503020204020204" pitchFamily="34" charset="-122"/>
              </a:rPr>
              <a:t>同时符合多项</a:t>
            </a:r>
            <a:r>
              <a:rPr lang="zh-CN" altLang="en-US" sz="2200" b="1" dirty="0">
                <a:latin typeface="微软雅黑" panose="020B0503020204020204" pitchFamily="34" charset="-122"/>
                <a:ea typeface="微软雅黑" panose="020B0503020204020204" pitchFamily="34" charset="-122"/>
              </a:rPr>
              <a:t>增值税</a:t>
            </a:r>
            <a:r>
              <a:rPr lang="zh-CN" altLang="en-US" sz="2200" b="1" dirty="0">
                <a:solidFill>
                  <a:srgbClr val="FF0000"/>
                </a:solidFill>
                <a:latin typeface="微软雅黑" panose="020B0503020204020204" pitchFamily="34" charset="-122"/>
                <a:ea typeface="微软雅黑" panose="020B0503020204020204" pitchFamily="34" charset="-122"/>
              </a:rPr>
              <a:t>加计抵减</a:t>
            </a:r>
            <a:r>
              <a:rPr lang="zh-CN" altLang="en-US" sz="2200" b="1" dirty="0">
                <a:latin typeface="微软雅黑" panose="020B0503020204020204" pitchFamily="34" charset="-122"/>
                <a:ea typeface="微软雅黑" panose="020B0503020204020204" pitchFamily="34" charset="-122"/>
              </a:rPr>
              <a:t>政策的，</a:t>
            </a:r>
            <a:r>
              <a:rPr lang="zh-CN" altLang="en-US" sz="2200" b="1" dirty="0">
                <a:solidFill>
                  <a:srgbClr val="FF0000"/>
                </a:solidFill>
                <a:latin typeface="微软雅黑" panose="020B0503020204020204" pitchFamily="34" charset="-122"/>
                <a:ea typeface="微软雅黑" panose="020B0503020204020204" pitchFamily="34" charset="-122"/>
              </a:rPr>
              <a:t>可以</a:t>
            </a:r>
            <a:r>
              <a:rPr lang="zh-CN" altLang="en-US" sz="2200" b="1" dirty="0">
                <a:latin typeface="微软雅黑" panose="020B0503020204020204" pitchFamily="34" charset="-122"/>
                <a:ea typeface="微软雅黑" panose="020B0503020204020204" pitchFamily="34" charset="-122"/>
              </a:rPr>
              <a:t>择优选择适用，但在同一期间</a:t>
            </a:r>
            <a:r>
              <a:rPr lang="zh-CN" altLang="en-US" sz="2200" b="1" dirty="0">
                <a:solidFill>
                  <a:srgbClr val="FF0000"/>
                </a:solidFill>
                <a:latin typeface="微软雅黑" panose="020B0503020204020204" pitchFamily="34" charset="-122"/>
                <a:ea typeface="微软雅黑" panose="020B0503020204020204" pitchFamily="34" charset="-122"/>
              </a:rPr>
              <a:t>不得叠加适用</a:t>
            </a:r>
            <a:r>
              <a:rPr lang="zh-CN" altLang="en-US" sz="2200" b="1" dirty="0" smtClean="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　　</a:t>
            </a:r>
            <a:endParaRPr lang="en-US" altLang="zh-CN" sz="2200" b="1" dirty="0">
              <a:latin typeface="微软雅黑" panose="020B0503020204020204" pitchFamily="34" charset="-122"/>
              <a:ea typeface="微软雅黑" panose="020B0503020204020204" pitchFamily="34" charset="-122"/>
            </a:endParaRPr>
          </a:p>
          <a:p>
            <a:pPr>
              <a:lnSpc>
                <a:spcPct val="200000"/>
              </a:lnSpc>
            </a:pPr>
            <a:r>
              <a:rPr lang="zh-CN" altLang="en-US" sz="2200" b="1" dirty="0">
                <a:latin typeface="微软雅黑" panose="020B0503020204020204" pitchFamily="34" charset="-122"/>
                <a:ea typeface="微软雅黑" panose="020B0503020204020204" pitchFamily="34" charset="-122"/>
              </a:rPr>
              <a:t>       现行增值税加计抵减政策有</a:t>
            </a:r>
            <a:r>
              <a:rPr lang="zh-CN" altLang="en-US" sz="2200" b="1" dirty="0">
                <a:solidFill>
                  <a:srgbClr val="FF0000"/>
                </a:solidFill>
                <a:latin typeface="微软雅黑" panose="020B0503020204020204" pitchFamily="34" charset="-122"/>
                <a:ea typeface="微软雅黑" panose="020B0503020204020204" pitchFamily="34" charset="-122"/>
              </a:rPr>
              <a:t>生产、生活性服务业</a:t>
            </a:r>
            <a:r>
              <a:rPr lang="zh-CN" altLang="en-US" sz="2200" b="1" dirty="0">
                <a:latin typeface="微软雅黑" panose="020B0503020204020204" pitchFamily="34" charset="-122"/>
                <a:ea typeface="微软雅黑" panose="020B0503020204020204" pitchFamily="34" charset="-122"/>
              </a:rPr>
              <a:t>纳税人增值税加计抵减政策</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集成电路企业增值税加计抵减政策</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工业母机企业增值税加计抵减政策</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先进制造业企业增值税加计抵减政策。若先进制造业企业同时符合集成电路、工业母机或生产性服务业加计抵减政策，</a:t>
            </a:r>
            <a:r>
              <a:rPr lang="zh-CN" altLang="en-US" sz="2200" b="1" dirty="0">
                <a:solidFill>
                  <a:srgbClr val="FF0000"/>
                </a:solidFill>
                <a:latin typeface="微软雅黑" panose="020B0503020204020204" pitchFamily="34" charset="-122"/>
                <a:ea typeface="微软雅黑" panose="020B0503020204020204" pitchFamily="34" charset="-122"/>
              </a:rPr>
              <a:t>可择优选择适用其中一项加计抵减政策，但在同一期间不得叠加享受多项加计抵减政策。</a:t>
            </a:r>
            <a:endParaRPr lang="en-US" altLang="zh-CN" sz="2200" b="1" dirty="0">
              <a:solidFill>
                <a:srgbClr val="FF0000"/>
              </a:solidFill>
              <a:latin typeface="微软雅黑" panose="020B0503020204020204" pitchFamily="34" charset="-122"/>
              <a:ea typeface="微软雅黑" panose="020B0503020204020204" pitchFamily="34" charset="-122"/>
            </a:endParaRPr>
          </a:p>
          <a:p>
            <a:pPr>
              <a:lnSpc>
                <a:spcPct val="200000"/>
              </a:lnSpc>
            </a:pPr>
            <a:r>
              <a:rPr lang="zh-CN" altLang="en-US" b="1" dirty="0">
                <a:latin typeface="微软雅黑" panose="020B0503020204020204" pitchFamily="34" charset="-122"/>
                <a:ea typeface="微软雅黑" panose="020B0503020204020204" pitchFamily="34" charset="-122"/>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Right)">
                                      <p:cBhvr>
                                        <p:cTn id="10" dur="500"/>
                                        <p:tgtEl>
                                          <p:spTgt spid="6">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Right)">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2977641" y="2605063"/>
            <a:ext cx="6287739" cy="1938992"/>
          </a:xfrm>
          <a:prstGeom prst="rect">
            <a:avLst/>
          </a:prstGeom>
          <a:noFill/>
        </p:spPr>
        <p:txBody>
          <a:bodyPr wrap="square">
            <a:spAutoFit/>
          </a:bodyPr>
          <a:lstStyle/>
          <a:p>
            <a:r>
              <a:rPr lang="zh-CN" altLang="en-US" sz="12000" b="1" dirty="0">
                <a:latin typeface="微软雅黑" panose="020B0503020204020204" pitchFamily="34" charset="-122"/>
                <a:ea typeface="微软雅黑" panose="020B0503020204020204" pitchFamily="34" charset="-122"/>
              </a:rPr>
              <a:t>谢谢大家</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313591" y="80010"/>
            <a:ext cx="8143339" cy="66065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         先进</a:t>
            </a:r>
            <a:r>
              <a:rPr lang="zh-CN" altLang="en-US" sz="2000" b="1" dirty="0" smtClean="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1144344" y="976918"/>
            <a:ext cx="9836549" cy="5124480"/>
          </a:xfrm>
          <a:prstGeom prst="rect">
            <a:avLst/>
          </a:prstGeom>
          <a:noFill/>
        </p:spPr>
        <p:txBody>
          <a:bodyPr wrap="square">
            <a:spAutoFit/>
          </a:bodyPr>
          <a:lstStyle/>
          <a:p>
            <a:pPr>
              <a:lnSpc>
                <a:spcPct val="200000"/>
              </a:lnSpc>
            </a:pPr>
            <a:r>
              <a:rPr lang="zh-CN" altLang="en-US" sz="2200" b="1" i="0" dirty="0">
                <a:solidFill>
                  <a:srgbClr val="333333"/>
                </a:solidFill>
                <a:effectLst/>
                <a:latin typeface="微软雅黑" panose="020B0503020204020204" pitchFamily="34" charset="-122"/>
                <a:ea typeface="微软雅黑" panose="020B0503020204020204" pitchFamily="34" charset="-122"/>
              </a:rPr>
              <a:t>        一、文件背景：</a:t>
            </a:r>
            <a:endParaRPr lang="en-US" altLang="zh-CN" sz="2200" b="1" dirty="0">
              <a:solidFill>
                <a:srgbClr val="333333"/>
              </a:solidFill>
              <a:latin typeface="微软雅黑" panose="020B0503020204020204" pitchFamily="34" charset="-122"/>
              <a:ea typeface="微软雅黑" panose="020B0503020204020204" pitchFamily="34" charset="-122"/>
            </a:endParaRPr>
          </a:p>
          <a:p>
            <a:pPr>
              <a:lnSpc>
                <a:spcPct val="200000"/>
              </a:lnSpc>
            </a:pPr>
            <a:r>
              <a:rPr lang="zh-CN" altLang="en-US" sz="2200" b="1" i="0" dirty="0">
                <a:solidFill>
                  <a:srgbClr val="333333"/>
                </a:solidFill>
                <a:effectLst/>
                <a:latin typeface="微软雅黑" panose="020B0503020204020204" pitchFamily="34" charset="-122"/>
                <a:ea typeface="微软雅黑" panose="020B0503020204020204" pitchFamily="34" charset="-122"/>
              </a:rPr>
              <a:t>         近日，人力资源社会保障部、工业和信息化部印发</a:t>
            </a:r>
            <a:r>
              <a:rPr lang="en-US" altLang="zh-CN" sz="2200" b="1" i="0" dirty="0">
                <a:solidFill>
                  <a:srgbClr val="333333"/>
                </a:solidFill>
                <a:effectLst/>
                <a:latin typeface="微软雅黑" panose="020B0503020204020204" pitchFamily="34" charset="-122"/>
                <a:ea typeface="微软雅黑" panose="020B0503020204020204" pitchFamily="34" charset="-122"/>
              </a:rPr>
              <a:t>《</a:t>
            </a:r>
            <a:r>
              <a:rPr lang="zh-CN" altLang="en-US" sz="2200" b="1" i="0" dirty="0">
                <a:solidFill>
                  <a:srgbClr val="333333"/>
                </a:solidFill>
                <a:effectLst/>
                <a:latin typeface="微软雅黑" panose="020B0503020204020204" pitchFamily="34" charset="-122"/>
                <a:ea typeface="微软雅黑" panose="020B0503020204020204" pitchFamily="34" charset="-122"/>
              </a:rPr>
              <a:t>关于实施先进制造业促就业行动的通知</a:t>
            </a:r>
            <a:r>
              <a:rPr lang="en-US" altLang="zh-CN" sz="2200" b="1" i="0" dirty="0">
                <a:solidFill>
                  <a:srgbClr val="333333"/>
                </a:solidFill>
                <a:effectLst/>
                <a:latin typeface="微软雅黑" panose="020B0503020204020204" pitchFamily="34" charset="-122"/>
                <a:ea typeface="微软雅黑" panose="020B0503020204020204" pitchFamily="34" charset="-122"/>
              </a:rPr>
              <a:t>》</a:t>
            </a:r>
            <a:r>
              <a:rPr lang="zh-CN" altLang="en-US" sz="2200" b="1" i="0" dirty="0">
                <a:solidFill>
                  <a:srgbClr val="333333"/>
                </a:solidFill>
                <a:effectLst/>
                <a:latin typeface="微软雅黑" panose="020B0503020204020204" pitchFamily="34" charset="-122"/>
                <a:ea typeface="微软雅黑" panose="020B0503020204020204" pitchFamily="34" charset="-122"/>
              </a:rPr>
              <a:t>，进一步支持先进制造业发展。</a:t>
            </a:r>
            <a:r>
              <a:rPr lang="zh-CN" altLang="zh-CN" sz="2200" b="1" dirty="0">
                <a:effectLst/>
                <a:latin typeface="微软雅黑" panose="020B0503020204020204" pitchFamily="34" charset="-122"/>
                <a:ea typeface="微软雅黑" panose="020B0503020204020204" pitchFamily="34" charset="-122"/>
                <a:cs typeface="宋体" panose="02010600030101010101" pitchFamily="2" charset="-122"/>
              </a:rPr>
              <a:t>加计抵减政策，是允许特定纳税人按照当期可抵扣进项税额的一定比例，加计抵减应纳税额的增值税政策。此前，该政策主要针对符合条件的生产性服务业企业、生活性服务业企业等主体，</a:t>
            </a:r>
            <a:r>
              <a:rPr lang="en-US" altLang="zh-CN" sz="2200" b="1" dirty="0">
                <a:effectLst/>
                <a:latin typeface="微软雅黑" panose="020B0503020204020204" pitchFamily="34" charset="-122"/>
                <a:ea typeface="微软雅黑" panose="020B0503020204020204" pitchFamily="34" charset="-122"/>
                <a:cs typeface="宋体" panose="02010600030101010101" pitchFamily="2" charset="-122"/>
              </a:rPr>
              <a:t>43</a:t>
            </a:r>
            <a:r>
              <a:rPr lang="zh-CN" altLang="zh-CN" sz="2200" b="1" dirty="0">
                <a:effectLst/>
                <a:latin typeface="微软雅黑" panose="020B0503020204020204" pitchFamily="34" charset="-122"/>
                <a:ea typeface="微软雅黑" panose="020B0503020204020204" pitchFamily="34" charset="-122"/>
                <a:cs typeface="宋体" panose="02010600030101010101" pitchFamily="2" charset="-122"/>
              </a:rPr>
              <a:t>号公告将享受加计抵减政策的范围扩大到先进制造业企业。</a:t>
            </a:r>
            <a:endParaRPr lang="en-US" altLang="zh-CN" sz="2200" b="1" dirty="0">
              <a:latin typeface="微软雅黑" panose="020B0503020204020204" pitchFamily="34" charset="-122"/>
              <a:ea typeface="微软雅黑" panose="020B0503020204020204" pitchFamily="34" charset="-122"/>
            </a:endParaRPr>
          </a:p>
          <a:p>
            <a:pPr>
              <a:lnSpc>
                <a:spcPct val="250000"/>
              </a:lnSpc>
            </a:pPr>
            <a:endParaRPr lang="en-US" altLang="zh-CN" b="1" dirty="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4567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23315" y="160684"/>
            <a:ext cx="6741160" cy="398780"/>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7" name="矩形 6"/>
          <p:cNvSpPr/>
          <p:nvPr/>
        </p:nvSpPr>
        <p:spPr>
          <a:xfrm>
            <a:off x="945826" y="880718"/>
            <a:ext cx="10037445" cy="430887"/>
          </a:xfrm>
          <a:prstGeom prst="rect">
            <a:avLst/>
          </a:prstGeom>
        </p:spPr>
        <p:txBody>
          <a:bodyPr wrap="square">
            <a:spAutoFit/>
          </a:bodyPr>
          <a:lstStyle/>
          <a:p>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sym typeface="+mn-ea"/>
              </a:rPr>
              <a:t>二、政策内容：</a:t>
            </a:r>
          </a:p>
        </p:txBody>
      </p:sp>
      <p:sp>
        <p:nvSpPr>
          <p:cNvPr id="14" name="矩形 13"/>
          <p:cNvSpPr/>
          <p:nvPr/>
        </p:nvSpPr>
        <p:spPr>
          <a:xfrm>
            <a:off x="2538095" y="5350785"/>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765910" y="1233650"/>
            <a:ext cx="10716160" cy="5170646"/>
          </a:xfrm>
          <a:prstGeom prst="rect">
            <a:avLst/>
          </a:prstGeom>
          <a:noFill/>
          <a:ln w="9525">
            <a:noFill/>
          </a:ln>
        </p:spPr>
        <p:txBody>
          <a:bodyPr wrap="square">
            <a:spAutoFit/>
          </a:bodyPr>
          <a:lstStyle/>
          <a:p>
            <a:pPr>
              <a:lnSpc>
                <a:spcPct val="150000"/>
              </a:lnSpc>
            </a:pPr>
            <a:r>
              <a:rPr lang="en-US" altLang="zh-CN" sz="2200" b="1" dirty="0">
                <a:latin typeface="微软雅黑" panose="020B0503020204020204" pitchFamily="34" charset="-122"/>
                <a:ea typeface="微软雅黑" panose="020B0503020204020204" pitchFamily="34" charset="-122"/>
              </a:rPr>
              <a:t>      1</a:t>
            </a:r>
            <a:r>
              <a:rPr lang="zh-CN" altLang="en-US"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自</a:t>
            </a:r>
            <a:r>
              <a:rPr lang="en-US" altLang="zh-CN" sz="2200" b="1" dirty="0">
                <a:latin typeface="微软雅黑" panose="020B0503020204020204" pitchFamily="34" charset="-122"/>
                <a:ea typeface="微软雅黑" panose="020B0503020204020204" pitchFamily="34" charset="-122"/>
              </a:rPr>
              <a:t>2023</a:t>
            </a:r>
            <a:r>
              <a:rPr lang="zh-CN" altLang="zh-CN"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a:t>
            </a:r>
            <a:r>
              <a:rPr lang="zh-CN" altLang="zh-CN"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zh-CN" sz="2200" b="1" dirty="0">
                <a:latin typeface="微软雅黑" panose="020B0503020204020204" pitchFamily="34" charset="-122"/>
                <a:ea typeface="微软雅黑" panose="020B0503020204020204" pitchFamily="34" charset="-122"/>
              </a:rPr>
              <a:t>日至</a:t>
            </a:r>
            <a:r>
              <a:rPr lang="en-US" altLang="zh-CN" sz="2200" b="1" dirty="0">
                <a:latin typeface="微软雅黑" panose="020B0503020204020204" pitchFamily="34" charset="-122"/>
                <a:ea typeface="微软雅黑" panose="020B0503020204020204" pitchFamily="34" charset="-122"/>
              </a:rPr>
              <a:t>2027</a:t>
            </a:r>
            <a:r>
              <a:rPr lang="zh-CN" altLang="zh-CN"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zh-CN"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zh-CN" sz="2200" b="1" dirty="0">
                <a:latin typeface="微软雅黑" panose="020B0503020204020204" pitchFamily="34" charset="-122"/>
                <a:ea typeface="微软雅黑" panose="020B0503020204020204" pitchFamily="34" charset="-122"/>
              </a:rPr>
              <a:t>日，允许先进制造业企业按照当期可抵扣进项税额加计</a:t>
            </a:r>
            <a:r>
              <a:rPr lang="en-US" altLang="zh-CN" sz="2200" b="1" dirty="0">
                <a:latin typeface="微软雅黑" panose="020B0503020204020204" pitchFamily="34" charset="-122"/>
                <a:ea typeface="微软雅黑" panose="020B0503020204020204" pitchFamily="34" charset="-122"/>
              </a:rPr>
              <a:t>5%</a:t>
            </a:r>
            <a:r>
              <a:rPr lang="zh-CN" altLang="zh-CN" sz="2200" b="1" dirty="0">
                <a:latin typeface="微软雅黑" panose="020B0503020204020204" pitchFamily="34" charset="-122"/>
                <a:ea typeface="微软雅黑" panose="020B0503020204020204" pitchFamily="34" charset="-122"/>
              </a:rPr>
              <a:t>抵减应纳增值税税额（以下称加计抵减政策）。</a:t>
            </a:r>
          </a:p>
          <a:p>
            <a:pPr>
              <a:lnSpc>
                <a:spcPct val="150000"/>
              </a:lnSpc>
            </a:pPr>
            <a:r>
              <a:rPr lang="zh-CN" altLang="zh-CN" sz="2200" b="1" dirty="0">
                <a:latin typeface="微软雅黑" panose="020B0503020204020204" pitchFamily="34" charset="-122"/>
                <a:ea typeface="微软雅黑" panose="020B0503020204020204" pitchFamily="34" charset="-122"/>
              </a:rPr>
              <a:t>　　本公告所称</a:t>
            </a:r>
            <a:r>
              <a:rPr lang="zh-CN" altLang="zh-CN" sz="2200" b="1" dirty="0">
                <a:solidFill>
                  <a:srgbClr val="FF0000"/>
                </a:solidFill>
                <a:latin typeface="微软雅黑" panose="020B0503020204020204" pitchFamily="34" charset="-122"/>
                <a:ea typeface="微软雅黑" panose="020B0503020204020204" pitchFamily="34" charset="-122"/>
              </a:rPr>
              <a:t>先进制造业企业</a:t>
            </a:r>
            <a:r>
              <a:rPr lang="zh-CN" altLang="zh-CN" sz="2200" b="1" dirty="0">
                <a:latin typeface="微软雅黑" panose="020B0503020204020204" pitchFamily="34" charset="-122"/>
                <a:ea typeface="微软雅黑" panose="020B0503020204020204" pitchFamily="34" charset="-122"/>
              </a:rPr>
              <a:t>是指高新技术企业（含所属的非法人分支机构）中的制造业一般纳税人，高新技术企业是指按照《</a:t>
            </a:r>
            <a:r>
              <a:rPr lang="en-US" altLang="zh-CN" sz="2200" b="1" u="sng" dirty="0" err="1">
                <a:latin typeface="微软雅黑" panose="020B0503020204020204" pitchFamily="34" charset="-122"/>
                <a:ea typeface="微软雅黑" panose="020B0503020204020204" pitchFamily="34" charset="-122"/>
                <a:hlinkClick r:id="rId4"/>
              </a:rPr>
              <a:t>科技部</a:t>
            </a:r>
            <a:r>
              <a:rPr lang="en-US" altLang="zh-CN" sz="2200" b="1" u="sng" dirty="0">
                <a:latin typeface="微软雅黑" panose="020B0503020204020204" pitchFamily="34" charset="-122"/>
                <a:ea typeface="微软雅黑" panose="020B0503020204020204" pitchFamily="34" charset="-122"/>
                <a:hlinkClick r:id="rId4"/>
              </a:rPr>
              <a:t> </a:t>
            </a:r>
            <a:r>
              <a:rPr lang="en-US" altLang="zh-CN" sz="2200" b="1" u="sng" dirty="0" err="1">
                <a:latin typeface="微软雅黑" panose="020B0503020204020204" pitchFamily="34" charset="-122"/>
                <a:ea typeface="微软雅黑" panose="020B0503020204020204" pitchFamily="34" charset="-122"/>
                <a:hlinkClick r:id="rId4"/>
              </a:rPr>
              <a:t>财政部</a:t>
            </a:r>
            <a:r>
              <a:rPr lang="en-US" altLang="zh-CN" sz="2200" b="1" u="sng" dirty="0">
                <a:latin typeface="微软雅黑" panose="020B0503020204020204" pitchFamily="34" charset="-122"/>
                <a:ea typeface="微软雅黑" panose="020B0503020204020204" pitchFamily="34" charset="-122"/>
                <a:hlinkClick r:id="rId4"/>
              </a:rPr>
              <a:t> </a:t>
            </a:r>
            <a:r>
              <a:rPr lang="en-US" altLang="zh-CN" sz="2200" b="1" u="sng" dirty="0" err="1">
                <a:latin typeface="微软雅黑" panose="020B0503020204020204" pitchFamily="34" charset="-122"/>
                <a:ea typeface="微软雅黑" panose="020B0503020204020204" pitchFamily="34" charset="-122"/>
                <a:hlinkClick r:id="rId4"/>
              </a:rPr>
              <a:t>国家税务总局关于修订印发〈高新技术企业认定管理办法〉的通知</a:t>
            </a:r>
            <a:r>
              <a:rPr lang="zh-CN" altLang="zh-CN" sz="2200" b="1" dirty="0">
                <a:latin typeface="微软雅黑" panose="020B0503020204020204" pitchFamily="34" charset="-122"/>
                <a:ea typeface="微软雅黑" panose="020B0503020204020204" pitchFamily="34" charset="-122"/>
              </a:rPr>
              <a:t>》</a:t>
            </a:r>
            <a:r>
              <a:rPr lang="zh-CN" altLang="zh-CN" sz="2200" b="1" dirty="0">
                <a:solidFill>
                  <a:srgbClr val="FF0000"/>
                </a:solidFill>
                <a:latin typeface="微软雅黑" panose="020B0503020204020204" pitchFamily="34" charset="-122"/>
                <a:ea typeface="微软雅黑" panose="020B0503020204020204" pitchFamily="34" charset="-122"/>
              </a:rPr>
              <a:t>（国科发火〔</a:t>
            </a:r>
            <a:r>
              <a:rPr lang="en-US" altLang="zh-CN" sz="2200" b="1" dirty="0">
                <a:solidFill>
                  <a:srgbClr val="FF0000"/>
                </a:solidFill>
                <a:latin typeface="微软雅黑" panose="020B0503020204020204" pitchFamily="34" charset="-122"/>
                <a:ea typeface="微软雅黑" panose="020B0503020204020204" pitchFamily="34" charset="-122"/>
              </a:rPr>
              <a:t>2016</a:t>
            </a:r>
            <a:r>
              <a:rPr lang="zh-CN" altLang="zh-CN" sz="2200" b="1" dirty="0">
                <a:solidFill>
                  <a:srgbClr val="FF0000"/>
                </a:solidFill>
                <a:latin typeface="微软雅黑" panose="020B0503020204020204" pitchFamily="34" charset="-122"/>
                <a:ea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rPr>
              <a:t>32</a:t>
            </a:r>
            <a:r>
              <a:rPr lang="zh-CN" altLang="zh-CN" sz="2200" b="1" dirty="0">
                <a:solidFill>
                  <a:srgbClr val="FF0000"/>
                </a:solidFill>
                <a:latin typeface="微软雅黑" panose="020B0503020204020204" pitchFamily="34" charset="-122"/>
                <a:ea typeface="微软雅黑" panose="020B0503020204020204" pitchFamily="34" charset="-122"/>
              </a:rPr>
              <a:t>号）规定认定的高新技术企业</a:t>
            </a:r>
            <a:r>
              <a:rPr lang="zh-CN" altLang="zh-CN" sz="2200" b="1" dirty="0">
                <a:latin typeface="微软雅黑" panose="020B0503020204020204" pitchFamily="34" charset="-122"/>
                <a:ea typeface="微软雅黑" panose="020B0503020204020204" pitchFamily="34" charset="-122"/>
              </a:rPr>
              <a:t>。先进制造业企业具体名单，由各省、自治区、直辖市、计划单列市工业和信息化部门会同同级科技、财政、税务部门确定。</a:t>
            </a:r>
          </a:p>
          <a:p>
            <a:pPr indent="295275">
              <a:lnSpc>
                <a:spcPct val="150000"/>
              </a:lnSpc>
            </a:pPr>
            <a:endParaRPr lang="en-US" altLang="zh-CN" sz="2200" b="1" dirty="0">
              <a:latin typeface="微软雅黑" panose="020B0503020204020204" pitchFamily="34" charset="-122"/>
              <a:ea typeface="微软雅黑" panose="020B0503020204020204" pitchFamily="34" charset="-122"/>
            </a:endParaRPr>
          </a:p>
          <a:p>
            <a:pPr indent="295275">
              <a:lnSpc>
                <a:spcPct val="150000"/>
              </a:lnSpc>
            </a:pPr>
            <a:r>
              <a:rPr lang="zh-CN" altLang="en-US" sz="2200" b="1" dirty="0" smtClean="0">
                <a:latin typeface="微软雅黑" panose="020B0503020204020204" pitchFamily="34" charset="-122"/>
                <a:ea typeface="微软雅黑" panose="020B0503020204020204" pitchFamily="34" charset="-122"/>
              </a:rPr>
              <a:t>   文件</a:t>
            </a:r>
            <a:r>
              <a:rPr lang="zh-CN" altLang="en-US" sz="2200" b="1" dirty="0">
                <a:latin typeface="微软雅黑" panose="020B0503020204020204" pitchFamily="34" charset="-122"/>
                <a:ea typeface="微软雅黑" panose="020B0503020204020204" pitchFamily="34" charset="-122"/>
              </a:rPr>
              <a:t>依据：</a:t>
            </a:r>
            <a:r>
              <a:rPr lang="zh-CN" altLang="zh-CN" sz="2200" b="1" dirty="0">
                <a:latin typeface="微软雅黑" panose="020B0503020204020204" pitchFamily="34" charset="-122"/>
                <a:ea typeface="微软雅黑" panose="020B0503020204020204" pitchFamily="34" charset="-122"/>
              </a:rPr>
              <a:t>财政部 税务总局公告</a:t>
            </a:r>
            <a:r>
              <a:rPr lang="en-US" altLang="zh-CN" sz="2200" b="1" dirty="0">
                <a:latin typeface="微软雅黑" panose="020B0503020204020204" pitchFamily="34" charset="-122"/>
                <a:ea typeface="微软雅黑" panose="020B0503020204020204" pitchFamily="34" charset="-122"/>
              </a:rPr>
              <a:t>2023</a:t>
            </a:r>
            <a:r>
              <a:rPr lang="zh-CN" altLang="zh-CN" sz="2200" b="1" dirty="0">
                <a:latin typeface="微软雅黑" panose="020B0503020204020204" pitchFamily="34" charset="-122"/>
                <a:ea typeface="微软雅黑" panose="020B0503020204020204" pitchFamily="34" charset="-122"/>
              </a:rPr>
              <a:t>年第</a:t>
            </a:r>
            <a:r>
              <a:rPr lang="en-US" altLang="zh-CN" sz="2200" b="1" dirty="0">
                <a:latin typeface="微软雅黑" panose="020B0503020204020204" pitchFamily="34" charset="-122"/>
                <a:ea typeface="微软雅黑" panose="020B0503020204020204" pitchFamily="34" charset="-122"/>
              </a:rPr>
              <a:t>43</a:t>
            </a:r>
            <a:r>
              <a:rPr lang="zh-CN" altLang="en-US" sz="2200" b="1" dirty="0">
                <a:latin typeface="微软雅黑" panose="020B0503020204020204" pitchFamily="34" charset="-122"/>
                <a:ea typeface="微软雅黑" panose="020B0503020204020204" pitchFamily="34" charset="-122"/>
              </a:rPr>
              <a:t>号</a:t>
            </a:r>
            <a:r>
              <a:rPr lang="en-US" altLang="zh-CN" sz="2200" b="1"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关于先进制造业企业增值税加计抵减政策的公告</a:t>
            </a:r>
            <a:r>
              <a:rPr lang="en-US" altLang="zh-CN" sz="2200" b="1" dirty="0">
                <a:latin typeface="微软雅黑" panose="020B0503020204020204" pitchFamily="34" charset="-122"/>
                <a:ea typeface="微软雅黑" panose="020B0503020204020204" pitchFamily="34" charset="-122"/>
              </a:rPr>
              <a:t>》</a:t>
            </a:r>
            <a:endParaRPr lang="zh-CN" altLang="zh-CN" sz="2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up)">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77925" y="178105"/>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7" name="矩形 6"/>
          <p:cNvSpPr/>
          <p:nvPr/>
        </p:nvSpPr>
        <p:spPr>
          <a:xfrm>
            <a:off x="673424" y="950248"/>
            <a:ext cx="10830508" cy="5415393"/>
          </a:xfrm>
          <a:prstGeom prst="rect">
            <a:avLst/>
          </a:prstGeom>
        </p:spPr>
        <p:txBody>
          <a:bodyPr wrap="square">
            <a:spAutoFit/>
          </a:bodyPr>
          <a:lstStyle/>
          <a:p>
            <a:pPr algn="just">
              <a:lnSpc>
                <a:spcPct val="150000"/>
              </a:lnSpc>
            </a:pPr>
            <a:r>
              <a:rPr lang="en-US" altLang="zh-CN" sz="2200" b="1" kern="100" dirty="0">
                <a:effectLst/>
                <a:latin typeface="微软雅黑" panose="020B0503020204020204" pitchFamily="34" charset="-122"/>
                <a:ea typeface="微软雅黑" panose="020B0503020204020204" pitchFamily="34" charset="-122"/>
                <a:cs typeface="Times New Roman" panose="02020603050405020304" charset="0"/>
              </a:rPr>
              <a:t>      2</a:t>
            </a:r>
            <a:r>
              <a:rPr lang="zh-CN" altLang="en-US" sz="2200" b="1" kern="100" dirty="0">
                <a:effectLst/>
                <a:latin typeface="微软雅黑" panose="020B0503020204020204" pitchFamily="34" charset="-122"/>
                <a:ea typeface="微软雅黑" panose="020B0503020204020204" pitchFamily="34" charset="-122"/>
                <a:cs typeface="Times New Roman" panose="02020603050405020304" charset="0"/>
              </a:rPr>
              <a:t>、</a:t>
            </a:r>
            <a:r>
              <a:rPr lang="zh-CN" altLang="zh-CN" sz="2200" b="1" kern="100" dirty="0">
                <a:effectLst/>
                <a:latin typeface="微软雅黑" panose="020B0503020204020204" pitchFamily="34" charset="-122"/>
                <a:ea typeface="微软雅黑" panose="020B0503020204020204" pitchFamily="34" charset="-122"/>
                <a:cs typeface="Times New Roman" panose="02020603050405020304" charset="0"/>
              </a:rPr>
              <a:t>先进制造业企业</a:t>
            </a:r>
            <a:r>
              <a:rPr lang="zh-CN"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按照当期可抵扣进项税额的</a:t>
            </a:r>
            <a:r>
              <a:rPr lang="en-US"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5%</a:t>
            </a:r>
            <a:r>
              <a:rPr lang="zh-CN"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计提当期加计抵减额</a:t>
            </a:r>
            <a:r>
              <a:rPr lang="zh-CN" altLang="zh-CN" sz="2200" b="1" kern="100" dirty="0">
                <a:effectLst/>
                <a:latin typeface="微软雅黑" panose="020B0503020204020204" pitchFamily="34" charset="-122"/>
                <a:ea typeface="微软雅黑" panose="020B0503020204020204" pitchFamily="34" charset="-122"/>
                <a:cs typeface="Times New Roman" panose="02020603050405020304" charset="0"/>
              </a:rPr>
              <a:t>。按照现行规定</a:t>
            </a:r>
            <a:r>
              <a:rPr lang="zh-CN"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不得</a:t>
            </a:r>
            <a:r>
              <a:rPr lang="zh-CN" altLang="zh-CN" sz="2200" b="1" kern="100" dirty="0">
                <a:effectLst/>
                <a:latin typeface="微软雅黑" panose="020B0503020204020204" pitchFamily="34" charset="-122"/>
                <a:ea typeface="微软雅黑" panose="020B0503020204020204" pitchFamily="34" charset="-122"/>
                <a:cs typeface="Times New Roman" panose="02020603050405020304" charset="0"/>
              </a:rPr>
              <a:t>从销项税额中抵扣的进项税额，</a:t>
            </a:r>
            <a:r>
              <a:rPr lang="zh-CN"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不得</a:t>
            </a:r>
            <a:r>
              <a:rPr lang="zh-CN" altLang="zh-CN" sz="2200" b="1" kern="100" dirty="0">
                <a:effectLst/>
                <a:latin typeface="微软雅黑" panose="020B0503020204020204" pitchFamily="34" charset="-122"/>
                <a:ea typeface="微软雅黑" panose="020B0503020204020204" pitchFamily="34" charset="-122"/>
                <a:cs typeface="Times New Roman" panose="02020603050405020304" charset="0"/>
              </a:rPr>
              <a:t>计提加计抵减额；</a:t>
            </a:r>
            <a:r>
              <a:rPr lang="zh-CN"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已计提加计抵减额的</a:t>
            </a:r>
            <a:r>
              <a:rPr lang="zh-CN" altLang="zh-CN" sz="2200" b="1" kern="100" dirty="0">
                <a:effectLst/>
                <a:latin typeface="微软雅黑" panose="020B0503020204020204" pitchFamily="34" charset="-122"/>
                <a:ea typeface="微软雅黑" panose="020B0503020204020204" pitchFamily="34" charset="-122"/>
                <a:cs typeface="Times New Roman" panose="02020603050405020304" charset="0"/>
              </a:rPr>
              <a:t>进项税额，按规定作进项税额转出的，</a:t>
            </a:r>
            <a:r>
              <a:rPr lang="zh-CN" altLang="zh-CN"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rPr>
              <a:t>应在进项税额转出当期，相应调减加计抵减额</a:t>
            </a:r>
            <a:r>
              <a:rPr lang="zh-CN" altLang="zh-CN" sz="2200" b="1" kern="100" dirty="0">
                <a:effectLst/>
                <a:latin typeface="微软雅黑" panose="020B0503020204020204" pitchFamily="34" charset="-122"/>
                <a:ea typeface="微软雅黑" panose="020B0503020204020204" pitchFamily="34" charset="-122"/>
                <a:cs typeface="Times New Roman" panose="02020603050405020304" charset="0"/>
              </a:rPr>
              <a:t>。</a:t>
            </a:r>
            <a:endParaRPr lang="en-US" altLang="zh-CN" sz="2200" b="1" kern="100" dirty="0">
              <a:effectLst/>
              <a:latin typeface="微软雅黑" panose="020B0503020204020204" pitchFamily="34" charset="-122"/>
              <a:ea typeface="微软雅黑" panose="020B0503020204020204" pitchFamily="34" charset="-122"/>
              <a:cs typeface="Times New Roman" panose="02020603050405020304" charset="0"/>
            </a:endParaRPr>
          </a:p>
          <a:p>
            <a:pPr algn="l">
              <a:lnSpc>
                <a:spcPct val="150000"/>
              </a:lnSpc>
              <a:spcAft>
                <a:spcPts val="1125"/>
              </a:spcAft>
            </a:pP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适用加计抵减政策的先进制造业企业，按照规定计提加计抵减额，并可从本期适用一般计税方法计算的应纳税额中抵减。</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具体计算公式如下</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当期计提加计抵减额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当期可抵扣进项税额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×5%;</a:t>
            </a:r>
            <a:endParaRPr lang="zh-CN" altLang="zh-CN" sz="2200" b="1" kern="100" dirty="0">
              <a:effectLst/>
              <a:latin typeface="微软雅黑" panose="020B0503020204020204" pitchFamily="34" charset="-122"/>
              <a:ea typeface="微软雅黑" panose="020B0503020204020204" pitchFamily="34" charset="-122"/>
            </a:endParaRPr>
          </a:p>
          <a:p>
            <a:pPr>
              <a:lnSpc>
                <a:spcPct val="150000"/>
              </a:lnSpc>
            </a:pPr>
            <a:r>
              <a:rPr lang="zh-CN" altLang="zh-CN" sz="2200" b="1" dirty="0">
                <a:effectLst/>
                <a:latin typeface="微软雅黑" panose="020B0503020204020204" pitchFamily="34" charset="-122"/>
                <a:ea typeface="微软雅黑" panose="020B0503020204020204" pitchFamily="34" charset="-122"/>
                <a:cs typeface="宋体" panose="02010600030101010101" pitchFamily="2" charset="-122"/>
              </a:rPr>
              <a:t>　　当期可抵减加计抵减额</a:t>
            </a:r>
            <a:r>
              <a:rPr lang="en-US" altLang="zh-CN" sz="2200" b="1"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dirty="0">
                <a:effectLst/>
                <a:latin typeface="微软雅黑" panose="020B0503020204020204" pitchFamily="34" charset="-122"/>
                <a:ea typeface="微软雅黑" panose="020B0503020204020204" pitchFamily="34" charset="-122"/>
                <a:cs typeface="宋体" panose="02010600030101010101" pitchFamily="2" charset="-122"/>
              </a:rPr>
              <a:t>上期末加计抵减额余额</a:t>
            </a:r>
            <a:r>
              <a:rPr lang="en-US" altLang="zh-CN" sz="2200" b="1"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dirty="0">
                <a:effectLst/>
                <a:latin typeface="微软雅黑" panose="020B0503020204020204" pitchFamily="34" charset="-122"/>
                <a:ea typeface="微软雅黑" panose="020B0503020204020204" pitchFamily="34" charset="-122"/>
                <a:cs typeface="宋体" panose="02010600030101010101" pitchFamily="2" charset="-122"/>
              </a:rPr>
              <a:t>当期计提加计抵减额</a:t>
            </a:r>
            <a:r>
              <a:rPr lang="en-US" altLang="zh-CN" sz="2200" b="1"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dirty="0">
                <a:effectLst/>
                <a:latin typeface="微软雅黑" panose="020B0503020204020204" pitchFamily="34" charset="-122"/>
                <a:ea typeface="微软雅黑" panose="020B0503020204020204" pitchFamily="34" charset="-122"/>
                <a:cs typeface="宋体" panose="02010600030101010101" pitchFamily="2" charset="-122"/>
              </a:rPr>
              <a:t>当期调减加计抵减额。</a:t>
            </a:r>
            <a:endParaRPr lang="en-US" altLang="zh-CN" sz="2200" b="1" kern="100" dirty="0">
              <a:effectLst/>
              <a:latin typeface="微软雅黑" panose="020B0503020204020204" pitchFamily="34" charset="-122"/>
              <a:ea typeface="微软雅黑" panose="020B0503020204020204" pitchFamily="34" charset="-122"/>
              <a:cs typeface="Times New Roman" panose="02020603050405020304" charset="0"/>
            </a:endParaRPr>
          </a:p>
          <a:p>
            <a:pPr algn="just">
              <a:lnSpc>
                <a:spcPct val="150000"/>
              </a:lnSpc>
            </a:pPr>
            <a:endParaRPr lang="en-US" altLang="zh-CN" sz="2200" b="1" kern="100" dirty="0">
              <a:effectLst/>
              <a:latin typeface="微软雅黑" panose="020B0503020204020204" pitchFamily="34" charset="-122"/>
              <a:ea typeface="微软雅黑" panose="020B0503020204020204" pitchFamily="34" charset="-122"/>
              <a:cs typeface="Times New Roman" panose="02020603050405020304" charset="0"/>
            </a:endParaRPr>
          </a:p>
          <a:p>
            <a:pPr algn="just">
              <a:lnSpc>
                <a:spcPct val="200000"/>
              </a:lnSpc>
            </a:pPr>
            <a:endParaRPr lang="zh-CN" altLang="zh-CN" b="1" kern="100" dirty="0">
              <a:effectLst/>
              <a:latin typeface="微软雅黑" panose="020B0503020204020204" pitchFamily="34" charset="-122"/>
              <a:ea typeface="微软雅黑" panose="020B0503020204020204" pitchFamily="34" charset="-122"/>
              <a:cs typeface="Times New Roman" panose="02020603050405020304" charset="0"/>
            </a:endParaRPr>
          </a:p>
        </p:txBody>
      </p:sp>
      <p:sp>
        <p:nvSpPr>
          <p:cNvPr id="14" name="矩形 13"/>
          <p:cNvSpPr/>
          <p:nvPr/>
        </p:nvSpPr>
        <p:spPr>
          <a:xfrm>
            <a:off x="2559957" y="5290309"/>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strips(downRight)">
                                      <p:cBhvr>
                                        <p:cTn id="10" dur="500"/>
                                        <p:tgtEl>
                                          <p:spTgt spid="7">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strips(downRight)">
                                      <p:cBhvr>
                                        <p:cTn id="13" dur="500"/>
                                        <p:tgtEl>
                                          <p:spTgt spid="7">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strips(downRight)">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72930"/>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1189355" y="925425"/>
            <a:ext cx="10262416" cy="2224776"/>
          </a:xfrm>
          <a:prstGeom prst="rect">
            <a:avLst/>
          </a:prstGeom>
          <a:noFill/>
        </p:spPr>
        <p:txBody>
          <a:bodyPr wrap="square">
            <a:spAutoFit/>
          </a:bodyPr>
          <a:lstStyle/>
          <a:p>
            <a:pPr>
              <a:lnSpc>
                <a:spcPct val="200000"/>
              </a:lnSpc>
            </a:pPr>
            <a:r>
              <a:rPr lang="zh-CN" altLang="en-US" b="1"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81515" y="1114483"/>
            <a:ext cx="10505946" cy="4729949"/>
          </a:xfrm>
          <a:prstGeom prst="rect">
            <a:avLst/>
          </a:prstGeom>
          <a:noFill/>
        </p:spPr>
        <p:txBody>
          <a:bodyPr wrap="square">
            <a:spAutoFit/>
          </a:bodyPr>
          <a:lstStyle/>
          <a:p>
            <a:pPr>
              <a:lnSpc>
                <a:spcPct val="200000"/>
              </a:lnSpc>
            </a:pPr>
            <a:r>
              <a:rPr lang="zh-CN" altLang="en-US" sz="18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en-US" sz="2200" b="1" kern="0" dirty="0">
                <a:effectLst/>
                <a:latin typeface="微软雅黑" panose="020B0503020204020204" pitchFamily="34" charset="-122"/>
                <a:ea typeface="微软雅黑" panose="020B0503020204020204" pitchFamily="34" charset="-122"/>
                <a:cs typeface="宋体" panose="02010600030101010101" pitchFamily="2" charset="-122"/>
              </a:rPr>
              <a:t>案例解析</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nSpc>
                <a:spcPct val="200000"/>
              </a:lnSpc>
            </a:pPr>
            <a:r>
              <a:rPr lang="en-US" altLang="zh-CN" sz="2200" b="1" dirty="0">
                <a:latin typeface="微软雅黑" panose="020B0503020204020204" pitchFamily="34" charset="-122"/>
                <a:ea typeface="微软雅黑" panose="020B0503020204020204" pitchFamily="34" charset="-122"/>
              </a:rPr>
              <a:t>        A</a:t>
            </a:r>
            <a:r>
              <a:rPr lang="zh-CN" altLang="en-US" sz="2200" b="1" dirty="0">
                <a:latin typeface="微软雅黑" panose="020B0503020204020204" pitchFamily="34" charset="-122"/>
                <a:ea typeface="微软雅黑" panose="020B0503020204020204" pitchFamily="34" charset="-122"/>
              </a:rPr>
              <a:t>先进制造业企业</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9</a:t>
            </a:r>
            <a:r>
              <a:rPr lang="zh-CN" altLang="en-US" sz="2200" b="1" dirty="0">
                <a:latin typeface="微软雅黑" panose="020B0503020204020204" pitchFamily="34" charset="-122"/>
                <a:ea typeface="微软雅黑" panose="020B0503020204020204" pitchFamily="34" charset="-122"/>
              </a:rPr>
              <a:t>月所属期</a:t>
            </a:r>
            <a:r>
              <a:rPr lang="zh-CN" altLang="en-US" sz="2200" b="1" dirty="0">
                <a:solidFill>
                  <a:srgbClr val="FF0000"/>
                </a:solidFill>
                <a:latin typeface="微软雅黑" panose="020B0503020204020204" pitchFamily="34" charset="-122"/>
                <a:ea typeface="微软雅黑" panose="020B0503020204020204" pitchFamily="34" charset="-122"/>
              </a:rPr>
              <a:t>销项税额为</a:t>
            </a:r>
            <a:r>
              <a:rPr lang="en-US" altLang="zh-CN" sz="2200" b="1" dirty="0">
                <a:solidFill>
                  <a:srgbClr val="FF0000"/>
                </a:solidFill>
                <a:latin typeface="微软雅黑" panose="020B0503020204020204" pitchFamily="34" charset="-122"/>
                <a:ea typeface="微软雅黑" panose="020B0503020204020204" pitchFamily="34" charset="-122"/>
              </a:rPr>
              <a:t>130</a:t>
            </a:r>
            <a:r>
              <a:rPr lang="zh-CN" altLang="en-US" sz="2200" b="1" dirty="0">
                <a:solidFill>
                  <a:srgbClr val="FF0000"/>
                </a:solidFill>
                <a:latin typeface="微软雅黑" panose="020B0503020204020204" pitchFamily="34" charset="-122"/>
                <a:ea typeface="微软雅黑" panose="020B0503020204020204" pitchFamily="34" charset="-122"/>
              </a:rPr>
              <a:t>万元</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进项税额为</a:t>
            </a:r>
            <a:r>
              <a:rPr lang="en-US" altLang="zh-CN" sz="2200" b="1" dirty="0">
                <a:solidFill>
                  <a:srgbClr val="FF0000"/>
                </a:solidFill>
                <a:latin typeface="微软雅黑" panose="020B0503020204020204" pitchFamily="34" charset="-122"/>
                <a:ea typeface="微软雅黑" panose="020B0503020204020204" pitchFamily="34" charset="-122"/>
              </a:rPr>
              <a:t>80</a:t>
            </a:r>
            <a:r>
              <a:rPr lang="zh-CN" altLang="en-US" sz="2200" b="1" dirty="0">
                <a:solidFill>
                  <a:srgbClr val="FF0000"/>
                </a:solidFill>
                <a:latin typeface="微软雅黑" panose="020B0503020204020204" pitchFamily="34" charset="-122"/>
                <a:ea typeface="微软雅黑" panose="020B0503020204020204" pitchFamily="34" charset="-122"/>
              </a:rPr>
              <a:t>万元</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进项税转出</a:t>
            </a:r>
            <a:r>
              <a:rPr lang="en-US" altLang="zh-CN" sz="2200" b="1" dirty="0">
                <a:solidFill>
                  <a:srgbClr val="FF0000"/>
                </a:solidFill>
                <a:latin typeface="微软雅黑" panose="020B0503020204020204" pitchFamily="34" charset="-122"/>
                <a:ea typeface="微软雅黑" panose="020B0503020204020204" pitchFamily="34" charset="-122"/>
              </a:rPr>
              <a:t>40</a:t>
            </a:r>
            <a:r>
              <a:rPr lang="zh-CN" altLang="en-US" sz="2200" b="1" dirty="0">
                <a:solidFill>
                  <a:srgbClr val="FF0000"/>
                </a:solidFill>
                <a:latin typeface="微软雅黑" panose="020B0503020204020204" pitchFamily="34" charset="-122"/>
                <a:ea typeface="微软雅黑" panose="020B0503020204020204" pitchFamily="34" charset="-122"/>
              </a:rPr>
              <a:t>万</a:t>
            </a:r>
            <a:r>
              <a:rPr lang="zh-CN" altLang="en-US" sz="2200" b="1" dirty="0">
                <a:latin typeface="微软雅黑" panose="020B0503020204020204" pitchFamily="34" charset="-122"/>
                <a:ea typeface="微软雅黑" panose="020B0503020204020204" pitchFamily="34" charset="-122"/>
              </a:rPr>
              <a:t>元</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对应的进项税额前期已经加计抵减</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。其当月在</a:t>
            </a:r>
            <a:r>
              <a:rPr lang="zh-CN" altLang="en-US" sz="2200" b="1" dirty="0">
                <a:solidFill>
                  <a:srgbClr val="FF0000"/>
                </a:solidFill>
                <a:latin typeface="微软雅黑" panose="020B0503020204020204" pitchFamily="34" charset="-122"/>
                <a:ea typeface="微软雅黑" panose="020B0503020204020204" pitchFamily="34" charset="-122"/>
              </a:rPr>
              <a:t>加计抵减前</a:t>
            </a:r>
            <a:r>
              <a:rPr lang="zh-CN" altLang="en-US" sz="2200" b="1" dirty="0">
                <a:latin typeface="微软雅黑" panose="020B0503020204020204" pitchFamily="34" charset="-122"/>
                <a:ea typeface="微软雅黑" panose="020B0503020204020204" pitchFamily="34" charset="-122"/>
              </a:rPr>
              <a:t>应纳增值税额为</a:t>
            </a:r>
            <a:r>
              <a:rPr lang="en-US" altLang="zh-CN" sz="2200" b="1" dirty="0">
                <a:latin typeface="微软雅黑" panose="020B0503020204020204" pitchFamily="34" charset="-122"/>
                <a:ea typeface="微软雅黑" panose="020B0503020204020204" pitchFamily="34" charset="-122"/>
              </a:rPr>
              <a:t>130-(80-</a:t>
            </a:r>
            <a:r>
              <a:rPr lang="en-US" altLang="zh-CN" sz="2200" b="1" dirty="0">
                <a:solidFill>
                  <a:srgbClr val="FF0000"/>
                </a:solidFill>
                <a:latin typeface="微软雅黑" panose="020B0503020204020204" pitchFamily="34" charset="-122"/>
                <a:ea typeface="微软雅黑" panose="020B0503020204020204" pitchFamily="34" charset="-122"/>
              </a:rPr>
              <a:t>40</a:t>
            </a:r>
            <a:r>
              <a:rPr lang="en-US" altLang="zh-CN" sz="2200" b="1" dirty="0">
                <a:latin typeface="微软雅黑" panose="020B0503020204020204" pitchFamily="34" charset="-122"/>
                <a:ea typeface="微软雅黑" panose="020B0503020204020204" pitchFamily="34" charset="-122"/>
              </a:rPr>
              <a:t>)=90(</a:t>
            </a:r>
            <a:r>
              <a:rPr lang="zh-CN" altLang="en-US" sz="2200" b="1" dirty="0">
                <a:latin typeface="微软雅黑" panose="020B0503020204020204" pitchFamily="34" charset="-122"/>
                <a:ea typeface="微软雅黑" panose="020B0503020204020204" pitchFamily="34" charset="-122"/>
              </a:rPr>
              <a:t>万元</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，当月</a:t>
            </a:r>
            <a:r>
              <a:rPr lang="zh-CN" altLang="en-US" sz="2200" b="1" dirty="0">
                <a:solidFill>
                  <a:srgbClr val="FF0000"/>
                </a:solidFill>
                <a:latin typeface="微软雅黑" panose="020B0503020204020204" pitchFamily="34" charset="-122"/>
                <a:ea typeface="微软雅黑" panose="020B0503020204020204" pitchFamily="34" charset="-122"/>
              </a:rPr>
              <a:t>可计提加计抵减额</a:t>
            </a:r>
            <a:r>
              <a:rPr lang="zh-CN" altLang="en-US" sz="2200" b="1" dirty="0">
                <a:latin typeface="微软雅黑" panose="020B0503020204020204" pitchFamily="34" charset="-122"/>
                <a:ea typeface="微软雅黑" panose="020B0503020204020204" pitchFamily="34" charset="-122"/>
              </a:rPr>
              <a:t>为</a:t>
            </a:r>
            <a:r>
              <a:rPr lang="en-US" altLang="zh-CN" sz="2200" b="1" dirty="0">
                <a:latin typeface="微软雅黑" panose="020B0503020204020204" pitchFamily="34" charset="-122"/>
                <a:ea typeface="微软雅黑" panose="020B0503020204020204" pitchFamily="34" charset="-122"/>
              </a:rPr>
              <a:t>80×5%=4(</a:t>
            </a:r>
            <a:r>
              <a:rPr lang="zh-CN" altLang="en-US" sz="2200" b="1" dirty="0">
                <a:latin typeface="微软雅黑" panose="020B0503020204020204" pitchFamily="34" charset="-122"/>
                <a:ea typeface="微软雅黑" panose="020B0503020204020204" pitchFamily="34" charset="-122"/>
              </a:rPr>
              <a:t>万元</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，当期</a:t>
            </a:r>
            <a:r>
              <a:rPr lang="zh-CN" altLang="en-US" sz="2200" b="1" dirty="0">
                <a:solidFill>
                  <a:srgbClr val="FF0000"/>
                </a:solidFill>
                <a:latin typeface="微软雅黑" panose="020B0503020204020204" pitchFamily="34" charset="-122"/>
                <a:ea typeface="微软雅黑" panose="020B0503020204020204" pitchFamily="34" charset="-122"/>
              </a:rPr>
              <a:t>调减加计抵减额</a:t>
            </a:r>
            <a:r>
              <a:rPr lang="zh-CN" altLang="en-US" sz="2200" b="1" dirty="0">
                <a:latin typeface="微软雅黑" panose="020B0503020204020204" pitchFamily="34" charset="-122"/>
                <a:ea typeface="微软雅黑" panose="020B0503020204020204" pitchFamily="34" charset="-122"/>
              </a:rPr>
              <a:t>为</a:t>
            </a:r>
            <a:r>
              <a:rPr lang="en-US" altLang="zh-CN" sz="2200" b="1" dirty="0">
                <a:latin typeface="微软雅黑" panose="020B0503020204020204" pitchFamily="34" charset="-122"/>
                <a:ea typeface="微软雅黑" panose="020B0503020204020204" pitchFamily="34" charset="-122"/>
              </a:rPr>
              <a:t>40×5%=2(</a:t>
            </a:r>
            <a:r>
              <a:rPr lang="zh-CN" altLang="en-US" sz="2200" b="1" dirty="0">
                <a:latin typeface="微软雅黑" panose="020B0503020204020204" pitchFamily="34" charset="-122"/>
                <a:ea typeface="微软雅黑" panose="020B0503020204020204" pitchFamily="34" charset="-122"/>
              </a:rPr>
              <a:t>万元</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，当期实际可抵减加计抵减额为</a:t>
            </a:r>
            <a:r>
              <a:rPr lang="en-US" altLang="zh-CN" sz="2200" b="1" dirty="0">
                <a:latin typeface="微软雅黑" panose="020B0503020204020204" pitchFamily="34" charset="-122"/>
                <a:ea typeface="微软雅黑" panose="020B0503020204020204" pitchFamily="34" charset="-122"/>
              </a:rPr>
              <a:t>4-2=2(</a:t>
            </a:r>
            <a:r>
              <a:rPr lang="zh-CN" altLang="en-US" sz="2200" b="1" dirty="0">
                <a:latin typeface="微软雅黑" panose="020B0503020204020204" pitchFamily="34" charset="-122"/>
                <a:ea typeface="微软雅黑" panose="020B0503020204020204" pitchFamily="34" charset="-122"/>
              </a:rPr>
              <a:t>万元</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，可全部在当期进行抵减。加计抵减后，</a:t>
            </a:r>
            <a:r>
              <a:rPr lang="en-US" altLang="zh-CN" sz="2200" b="1" dirty="0">
                <a:latin typeface="微软雅黑" panose="020B0503020204020204" pitchFamily="34" charset="-122"/>
                <a:ea typeface="微软雅黑" panose="020B0503020204020204" pitchFamily="34" charset="-122"/>
              </a:rPr>
              <a:t>A</a:t>
            </a:r>
            <a:r>
              <a:rPr lang="zh-CN" altLang="en-US" sz="2200" b="1" dirty="0">
                <a:latin typeface="微软雅黑" panose="020B0503020204020204" pitchFamily="34" charset="-122"/>
                <a:ea typeface="微软雅黑" panose="020B0503020204020204" pitchFamily="34" charset="-122"/>
              </a:rPr>
              <a:t>企业当期增值税应纳税额为</a:t>
            </a:r>
            <a:r>
              <a:rPr lang="en-US" altLang="zh-CN" sz="2200" b="1" dirty="0">
                <a:latin typeface="微软雅黑" panose="020B0503020204020204" pitchFamily="34" charset="-122"/>
                <a:ea typeface="微软雅黑" panose="020B0503020204020204" pitchFamily="34" charset="-122"/>
              </a:rPr>
              <a:t>90-2=88(</a:t>
            </a:r>
            <a:r>
              <a:rPr lang="zh-CN" altLang="en-US" sz="2200" b="1" dirty="0">
                <a:latin typeface="微软雅黑" panose="020B0503020204020204" pitchFamily="34" charset="-122"/>
                <a:ea typeface="微软雅黑" panose="020B0503020204020204" pitchFamily="34" charset="-122"/>
              </a:rPr>
              <a:t>万元</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033257" y="126484"/>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752453" y="1105859"/>
            <a:ext cx="10819158" cy="5827236"/>
          </a:xfrm>
          <a:prstGeom prst="rect">
            <a:avLst/>
          </a:prstGeom>
          <a:noFill/>
          <a:ln w="9525">
            <a:noFill/>
          </a:ln>
        </p:spPr>
        <p:txBody>
          <a:bodyPr wrap="square">
            <a:spAutoFit/>
          </a:bodyPr>
          <a:lstStyle/>
          <a:p>
            <a:pPr indent="295275">
              <a:lnSpc>
                <a:spcPct val="150000"/>
              </a:lnSpc>
            </a:pP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sym typeface="+mn-ea"/>
              </a:rPr>
              <a:t>、 先进制造业企业按照现行规定</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计算一般计税方法下的应纳税额</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sym typeface="+mn-ea"/>
              </a:rPr>
              <a:t>（以下称抵减前的应纳税额）</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后</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sym typeface="+mn-ea"/>
              </a:rPr>
              <a:t>，区分以下情形加计抵减：</a:t>
            </a:r>
          </a:p>
          <a:p>
            <a:pPr algn="l">
              <a:lnSpc>
                <a:spcPct val="150000"/>
              </a:lnSpc>
              <a:spcAft>
                <a:spcPts val="1125"/>
              </a:spcAft>
            </a:pP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抵减前的应纳税额等于零的，当期可抵减加计抵减额全部结转下期抵减</a:t>
            </a:r>
            <a:endParaRPr lang="zh-CN" altLang="zh-CN" sz="2200" kern="10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en-US" sz="2200" b="1" kern="0" dirty="0">
                <a:effectLst/>
                <a:latin typeface="微软雅黑" panose="020B0503020204020204" pitchFamily="34" charset="-122"/>
                <a:ea typeface="微软雅黑" panose="020B0503020204020204" pitchFamily="34" charset="-122"/>
                <a:cs typeface="宋体" panose="02010600030101010101" pitchFamily="2" charset="-122"/>
              </a:rPr>
              <a:t>案例解析</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B</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先进制造业企业</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9</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月所属期</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销项税额为</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110</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进项税额为</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160</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均符合加计抵减条件，下同</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，当月在加计抵减前应纳增值税额为</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0</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，当月形成</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留抵税额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50</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。那么，</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B</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企业当月可计提加计抵减额为</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160</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×5%=8(</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。在此情况下，已计提但尚未抵减的</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8</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万元，全部结转至下期抵</a:t>
            </a:r>
            <a:r>
              <a:rPr lang="zh-CN" altLang="zh-CN" sz="2200" b="1" kern="0" dirty="0" smtClean="0">
                <a:effectLst/>
                <a:latin typeface="微软雅黑" panose="020B0503020204020204" pitchFamily="34" charset="-122"/>
                <a:ea typeface="微软雅黑" panose="020B0503020204020204" pitchFamily="34" charset="-122"/>
                <a:cs typeface="宋体" panose="02010600030101010101" pitchFamily="2" charset="-122"/>
              </a:rPr>
              <a:t>减。</a:t>
            </a:r>
          </a:p>
          <a:p>
            <a:pPr algn="l">
              <a:lnSpc>
                <a:spcPct val="200000"/>
              </a:lnSpc>
              <a:spcAft>
                <a:spcPts val="1125"/>
              </a:spcAft>
            </a:pPr>
            <a:endParaRPr lang="en-US" altLang="zh-CN" b="1" kern="0" dirty="0">
              <a:latin typeface="微软雅黑" panose="020B0503020204020204" pitchFamily="34" charset="-122"/>
              <a:ea typeface="微软雅黑" panose="020B0503020204020204" pitchFamily="34" charset="-122"/>
            </a:endParaRPr>
          </a:p>
          <a:p>
            <a:pPr algn="l">
              <a:lnSpc>
                <a:spcPct val="200000"/>
              </a:lnSpc>
              <a:spcAft>
                <a:spcPts val="1125"/>
              </a:spcAft>
            </a:pPr>
            <a:endParaRPr lang="zh-CN" altLang="zh-CN" sz="1800" b="1" kern="100" dirty="0">
              <a:effectLs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wipe(up)">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strips(downRight)">
                                      <p:cBhvr>
                                        <p:cTn id="12" dur="500"/>
                                        <p:tgtEl>
                                          <p:spTgt spid="100">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strips(downRight)">
                                      <p:cBhvr>
                                        <p:cTn id="15" dur="500"/>
                                        <p:tgtEl>
                                          <p:spTgt spid="100">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00">
                                            <p:txEl>
                                              <p:pRg st="3" end="3"/>
                                            </p:txEl>
                                          </p:spTgt>
                                        </p:tgtEl>
                                        <p:attrNameLst>
                                          <p:attrName>style.visibility</p:attrName>
                                        </p:attrNameLst>
                                      </p:cBhvr>
                                      <p:to>
                                        <p:strVal val="visible"/>
                                      </p:to>
                                    </p:set>
                                    <p:animEffect transition="in" filter="strips(downRight)">
                                      <p:cBhvr>
                                        <p:cTn id="18"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94952"/>
            <a:ext cx="7233285"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7" name="矩形 6"/>
          <p:cNvSpPr/>
          <p:nvPr/>
        </p:nvSpPr>
        <p:spPr>
          <a:xfrm>
            <a:off x="765910" y="1114483"/>
            <a:ext cx="9397265" cy="568041"/>
          </a:xfrm>
          <a:prstGeom prst="rect">
            <a:avLst/>
          </a:prstGeom>
        </p:spPr>
        <p:txBody>
          <a:bodyPr wrap="square">
            <a:spAutoFit/>
          </a:bodyPr>
          <a:lstStyle/>
          <a:p>
            <a:pPr algn="just">
              <a:lnSpc>
                <a:spcPct val="200000"/>
              </a:lnSpc>
            </a:pPr>
            <a:r>
              <a:rPr lang="zh-CN" altLang="en-US" sz="1800" b="1" kern="100" dirty="0">
                <a:effectLst/>
                <a:latin typeface="等线" panose="02010600030101010101" pitchFamily="2" charset="-122"/>
                <a:ea typeface="等线" panose="02010600030101010101" pitchFamily="2" charset="-122"/>
                <a:cs typeface="Times New Roman" panose="02020603050405020304" charset="0"/>
              </a:rPr>
              <a:t>　</a:t>
            </a:r>
            <a:endParaRPr lang="zh-CN" altLang="en-US" sz="18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1453515" y="1669415"/>
            <a:ext cx="9766300" cy="615040"/>
          </a:xfrm>
          <a:prstGeom prst="rect">
            <a:avLst/>
          </a:prstGeom>
          <a:noFill/>
          <a:ln w="9525">
            <a:noFill/>
          </a:ln>
        </p:spPr>
        <p:txBody>
          <a:bodyPr wrap="square">
            <a:spAutoFit/>
          </a:bodyPr>
          <a:lstStyle/>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865916" y="853482"/>
            <a:ext cx="11064140" cy="5645135"/>
          </a:xfrm>
          <a:prstGeom prst="rect">
            <a:avLst/>
          </a:prstGeom>
          <a:noFill/>
        </p:spPr>
        <p:txBody>
          <a:bodyPr wrap="square">
            <a:spAutoFit/>
          </a:bodyPr>
          <a:lstStyle/>
          <a:p>
            <a:pPr>
              <a:lnSpc>
                <a:spcPct val="150000"/>
              </a:lnSpc>
            </a:pP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(2)</a:t>
            </a:r>
            <a:r>
              <a:rPr lang="zh-CN" altLang="en-US"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抵减前的应纳税额大于零，且大于当期可抵减加计抵减额的，当期可抵减加计抵减额全额从抵减前的应纳税额中抵减</a:t>
            </a:r>
            <a:endParaRPr lang="zh-CN" altLang="zh-CN" sz="2200" kern="10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en-US" sz="2200" b="1" kern="0" dirty="0">
                <a:effectLst/>
                <a:latin typeface="微软雅黑" panose="020B0503020204020204" pitchFamily="34" charset="-122"/>
                <a:ea typeface="微软雅黑" panose="020B0503020204020204" pitchFamily="34" charset="-122"/>
                <a:cs typeface="宋体" panose="02010600030101010101" pitchFamily="2" charset="-122"/>
              </a:rPr>
              <a:t>案例解析</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smtClean="0">
                <a:effectLst/>
                <a:latin typeface="微软雅黑" panose="020B0503020204020204" pitchFamily="34" charset="-122"/>
                <a:ea typeface="微软雅黑" panose="020B0503020204020204" pitchFamily="34" charset="-122"/>
                <a:cs typeface="宋体" panose="02010600030101010101" pitchFamily="2" charset="-122"/>
              </a:rPr>
              <a:t>C</a:t>
            </a:r>
            <a:r>
              <a:rPr lang="zh-CN" altLang="en-US" sz="2200" b="1" kern="0" dirty="0">
                <a:effectLst/>
                <a:latin typeface="微软雅黑" panose="020B0503020204020204" pitchFamily="34" charset="-122"/>
                <a:ea typeface="微软雅黑" panose="020B0503020204020204" pitchFamily="34" charset="-122"/>
                <a:cs typeface="宋体" panose="02010600030101010101" pitchFamily="2" charset="-122"/>
              </a:rPr>
              <a:t>先进制造业</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企业</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月份</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销项税额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145</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进项税额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100</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进项税额转出</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55</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对应的进项税前期已经加计抵减</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，加计抵减</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期初余额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4</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当月抵减前应纳增值税额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=145-(100-55)=100(</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b="1" kern="0" dirty="0" smtClean="0">
                <a:effectLst/>
                <a:latin typeface="微软雅黑" panose="020B0503020204020204" pitchFamily="34" charset="-122"/>
                <a:ea typeface="微软雅黑" panose="020B0503020204020204" pitchFamily="34" charset="-122"/>
                <a:cs typeface="宋体" panose="02010600030101010101" pitchFamily="2" charset="-122"/>
              </a:rPr>
              <a:t>当</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期可抵减加计抵减额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=4+</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5</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-2.75=6.25(</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nSpc>
                <a:spcPct val="150000"/>
              </a:lnSpc>
            </a:pP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200" b="1" kern="0" dirty="0" smtClean="0">
                <a:effectLst/>
                <a:latin typeface="微软雅黑" panose="020B0503020204020204" pitchFamily="34" charset="-122"/>
                <a:ea typeface="微软雅黑" panose="020B0503020204020204" pitchFamily="34" charset="-122"/>
                <a:cs typeface="宋体" panose="02010600030101010101" pitchFamily="2" charset="-122"/>
              </a:rPr>
              <a:t>可</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全部在当期进行抵减</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加计抵减后增值税应纳税额为</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100-6.25=93.75(</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endParaRPr lang="zh-CN" altLang="zh-CN" sz="2200" b="1" kern="100" dirty="0">
              <a:effectLst/>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up)">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500"/>
                                        <p:tgtEl>
                                          <p:spTgt spid="5">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Right)">
                                      <p:cBhvr>
                                        <p:cTn id="18" dur="500"/>
                                        <p:tgtEl>
                                          <p:spTgt spid="5">
                                            <p:txEl>
                                              <p:pRg st="2" end="2"/>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Right)">
                                      <p:cBhvr>
                                        <p:cTn id="21" dur="500"/>
                                        <p:tgtEl>
                                          <p:spTgt spid="5">
                                            <p:txEl>
                                              <p:pRg st="3" end="3"/>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strips(downRight)">
                                      <p:cBhvr>
                                        <p:cTn id="24" dur="500"/>
                                        <p:tgtEl>
                                          <p:spTgt spid="5">
                                            <p:txEl>
                                              <p:pRg st="4" end="4"/>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Right)">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493507" y="1028343"/>
            <a:ext cx="11382807" cy="562783"/>
          </a:xfrm>
          <a:prstGeom prst="rect">
            <a:avLst/>
          </a:prstGeom>
          <a:noFill/>
        </p:spPr>
        <p:txBody>
          <a:bodyPr wrap="square">
            <a:spAutoFit/>
          </a:bodyPr>
          <a:lstStyle/>
          <a:p>
            <a:pPr algn="l">
              <a:lnSpc>
                <a:spcPct val="200000"/>
              </a:lnSpc>
            </a:pPr>
            <a:r>
              <a:rPr lang="en-US" altLang="zh-CN" b="1" i="0" dirty="0">
                <a:solidFill>
                  <a:srgbClr val="333333"/>
                </a:solidFill>
                <a:effectLst/>
                <a:latin typeface="微软雅黑" panose="020B0503020204020204" pitchFamily="34" charset="-122"/>
                <a:ea typeface="微软雅黑" panose="020B0503020204020204" pitchFamily="34" charset="-122"/>
              </a:rPr>
              <a:t>        </a:t>
            </a:r>
            <a:endParaRPr lang="zh-CN" altLang="en-US" b="1" i="0" dirty="0">
              <a:solidFill>
                <a:srgbClr val="333333"/>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686476" y="845680"/>
            <a:ext cx="11079344" cy="6204263"/>
          </a:xfrm>
          <a:prstGeom prst="rect">
            <a:avLst/>
          </a:prstGeom>
          <a:noFill/>
        </p:spPr>
        <p:txBody>
          <a:bodyPr wrap="square">
            <a:spAutoFit/>
          </a:bodyPr>
          <a:lstStyle/>
          <a:p>
            <a:pPr algn="l">
              <a:lnSpc>
                <a:spcPct val="150000"/>
              </a:lnSpc>
              <a:spcAft>
                <a:spcPts val="1125"/>
              </a:spcAft>
            </a:pP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(3)</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：抵减前的应纳税额大于零，且小于或等于当期可抵减加计抵减额的，以当期可抵减加计抵减额抵减应纳税额至零</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未抵减完的当期可抵减加计抵减额，结转下期继续抵减。</a:t>
            </a:r>
            <a:endParaRPr lang="zh-CN" altLang="zh-CN" sz="2200" b="1" kern="10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en-US" sz="2200" b="1" kern="0" dirty="0">
                <a:effectLst/>
                <a:latin typeface="微软雅黑" panose="020B0503020204020204" pitchFamily="34" charset="-122"/>
                <a:ea typeface="微软雅黑" panose="020B0503020204020204" pitchFamily="34" charset="-122"/>
                <a:cs typeface="宋体" panose="02010600030101010101" pitchFamily="2" charset="-122"/>
              </a:rPr>
              <a:t>案例解析</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4</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D</a:t>
            </a:r>
            <a:r>
              <a:rPr lang="zh-CN" altLang="en-US" sz="2200" b="1" kern="0" dirty="0">
                <a:effectLst/>
                <a:latin typeface="微软雅黑" panose="020B0503020204020204" pitchFamily="34" charset="-122"/>
                <a:ea typeface="微软雅黑" panose="020B0503020204020204" pitchFamily="34" charset="-122"/>
                <a:cs typeface="宋体" panose="02010600030101010101" pitchFamily="2" charset="-122"/>
              </a:rPr>
              <a:t>先进制造业</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企业</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月实现</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销项税额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98</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进项税额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66</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期初留抵税额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28</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，加计抵减期</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初余额</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5</a:t>
            </a:r>
            <a:r>
              <a:rPr lang="zh-CN"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a:t>
            </a:r>
            <a:endParaRPr lang="zh-CN" altLang="zh-CN" sz="2200" b="1" kern="100" dirty="0">
              <a:solidFill>
                <a:srgbClr val="FF0000"/>
              </a:solidFill>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当月抵减前应纳增值税额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2200" b="1"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98 </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-66-28=4(</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当期可抵减加计抵减额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=5+3.3-0=8.3(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抵减以后的应纳税额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=4-4=0;</a:t>
            </a:r>
            <a:endParaRPr lang="zh-CN" altLang="zh-CN" sz="2200" b="1" kern="100" dirty="0">
              <a:effectLst/>
              <a:latin typeface="微软雅黑" panose="020B0503020204020204" pitchFamily="34" charset="-122"/>
              <a:ea typeface="微软雅黑" panose="020B0503020204020204" pitchFamily="34" charset="-122"/>
            </a:endParaRPr>
          </a:p>
          <a:p>
            <a:pPr algn="l">
              <a:lnSpc>
                <a:spcPct val="150000"/>
              </a:lnSpc>
              <a:spcAft>
                <a:spcPts val="1125"/>
              </a:spcAft>
            </a:pP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　　加计抵减额期末余额</a:t>
            </a:r>
            <a:r>
              <a:rPr lang="en-US"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=5+3.3-4=4.3</a:t>
            </a:r>
            <a:r>
              <a:rPr lang="zh-CN" altLang="zh-CN" sz="2200" b="1" kern="0" dirty="0">
                <a:effectLst/>
                <a:latin typeface="微软雅黑" panose="020B0503020204020204" pitchFamily="34" charset="-122"/>
                <a:ea typeface="微软雅黑" panose="020B0503020204020204" pitchFamily="34" charset="-122"/>
                <a:cs typeface="宋体" panose="02010600030101010101" pitchFamily="2" charset="-122"/>
              </a:rPr>
              <a:t>万元，结转下期抵减。</a:t>
            </a:r>
            <a:endParaRPr lang="zh-CN" altLang="zh-CN" sz="2200" b="1" kern="100" dirty="0">
              <a:effectLst/>
              <a:latin typeface="微软雅黑" panose="020B0503020204020204" pitchFamily="34" charset="-122"/>
              <a:ea typeface="微软雅黑" panose="020B0503020204020204" pitchFamily="34" charset="-122"/>
            </a:endParaRPr>
          </a:p>
          <a:p>
            <a:pPr>
              <a:lnSpc>
                <a:spcPct val="200000"/>
              </a:lnSpc>
            </a:pP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Right)">
                                      <p:cBhvr>
                                        <p:cTn id="10" dur="500"/>
                                        <p:tgtEl>
                                          <p:spTgt spid="5">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trips(downRight)">
                                      <p:cBhvr>
                                        <p:cTn id="13" dur="500"/>
                                        <p:tgtEl>
                                          <p:spTgt spid="5">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trips(downRight)">
                                      <p:cBhvr>
                                        <p:cTn id="16" dur="500"/>
                                        <p:tgtEl>
                                          <p:spTgt spid="5">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strips(downRight)">
                                      <p:cBhvr>
                                        <p:cTn id="19" dur="500"/>
                                        <p:tgtEl>
                                          <p:spTgt spid="5">
                                            <p:txEl>
                                              <p:pRg st="4" end="4"/>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strips(downRight)">
                                      <p:cBhvr>
                                        <p:cTn id="22" dur="500"/>
                                        <p:tgtEl>
                                          <p:spTgt spid="5">
                                            <p:txEl>
                                              <p:pRg st="5" end="5"/>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strips(downRight)">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先进</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制造业企业增值税</a:t>
            </a:r>
            <a:r>
              <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rPr>
              <a:t>加计抵减政策解析</a:t>
            </a:r>
            <a:endParaRPr lang="zh-CN" altLang="zh-CN"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906201" y="1210887"/>
            <a:ext cx="10333637" cy="4324261"/>
          </a:xfrm>
          <a:prstGeom prst="rect">
            <a:avLst/>
          </a:prstGeom>
          <a:noFill/>
        </p:spPr>
        <p:txBody>
          <a:bodyPr wrap="square">
            <a:spAutoFit/>
          </a:bodyPr>
          <a:lstStyle/>
          <a:p>
            <a:pPr>
              <a:lnSpc>
                <a:spcPct val="250000"/>
              </a:lnSpc>
            </a:pPr>
            <a:r>
              <a:rPr lang="zh-CN" altLang="en-US" b="1" dirty="0">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需要注意的是</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加计抵减额</a:t>
            </a:r>
            <a:r>
              <a:rPr lang="zh-CN" altLang="en-US" sz="2200" b="1" dirty="0">
                <a:latin typeface="微软雅黑" panose="020B0503020204020204" pitchFamily="34" charset="-122"/>
                <a:ea typeface="微软雅黑" panose="020B0503020204020204" pitchFamily="34" charset="-122"/>
              </a:rPr>
              <a:t>与</a:t>
            </a:r>
            <a:r>
              <a:rPr lang="zh-CN" altLang="en-US" sz="2200" b="1" dirty="0">
                <a:solidFill>
                  <a:srgbClr val="FF0000"/>
                </a:solidFill>
                <a:latin typeface="微软雅黑" panose="020B0503020204020204" pitchFamily="34" charset="-122"/>
                <a:ea typeface="微软雅黑" panose="020B0503020204020204" pitchFamily="34" charset="-122"/>
              </a:rPr>
              <a:t>进项税额</a:t>
            </a:r>
            <a:r>
              <a:rPr lang="zh-CN" altLang="en-US" sz="2200" b="1" dirty="0">
                <a:latin typeface="微软雅黑" panose="020B0503020204020204" pitchFamily="34" charset="-122"/>
                <a:ea typeface="微软雅黑" panose="020B0503020204020204" pitchFamily="34" charset="-122"/>
              </a:rPr>
              <a:t>存在本质区别，不能混淆两者概念。按照加计抵减政策所计算出的加计抵减额，不同于增值税进项税额，并非从销项税额中抵扣，而是直接抵减适用一般计税方法计算的应纳税额。也就是说，</a:t>
            </a:r>
            <a:r>
              <a:rPr lang="zh-CN" altLang="en-US" sz="2200" b="1" dirty="0">
                <a:solidFill>
                  <a:srgbClr val="FF0000"/>
                </a:solidFill>
                <a:latin typeface="微软雅黑" panose="020B0503020204020204" pitchFamily="34" charset="-122"/>
                <a:ea typeface="微软雅黑" panose="020B0503020204020204" pitchFamily="34" charset="-122"/>
              </a:rPr>
              <a:t>进项税额从销项税额中抵扣</a:t>
            </a:r>
            <a:r>
              <a:rPr lang="zh-CN" altLang="en-US" sz="2200" b="1" dirty="0">
                <a:latin typeface="微软雅黑" panose="020B0503020204020204" pitchFamily="34" charset="-122"/>
                <a:ea typeface="微软雅黑" panose="020B0503020204020204" pitchFamily="34" charset="-122"/>
              </a:rPr>
              <a:t>，而</a:t>
            </a:r>
            <a:r>
              <a:rPr lang="zh-CN" altLang="en-US" sz="2200" b="1" dirty="0">
                <a:solidFill>
                  <a:srgbClr val="FF0000"/>
                </a:solidFill>
                <a:latin typeface="微软雅黑" panose="020B0503020204020204" pitchFamily="34" charset="-122"/>
                <a:ea typeface="微软雅黑" panose="020B0503020204020204" pitchFamily="34" charset="-122"/>
              </a:rPr>
              <a:t>加计抵减额直接抵减应纳税额</a:t>
            </a:r>
            <a:r>
              <a:rPr lang="zh-CN" altLang="en-US" sz="2200" b="1" dirty="0">
                <a:latin typeface="微软雅黑" panose="020B0503020204020204" pitchFamily="34" charset="-122"/>
                <a:ea typeface="微软雅黑" panose="020B0503020204020204" pitchFamily="34" charset="-122"/>
              </a:rPr>
              <a:t>，所以“进项税额</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加计抵减额</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进项税额</a:t>
            </a:r>
            <a:r>
              <a:rPr lang="en-US" altLang="zh-CN" sz="2200" b="1" dirty="0">
                <a:latin typeface="微软雅黑" panose="020B0503020204020204" pitchFamily="34" charset="-122"/>
                <a:ea typeface="微软雅黑" panose="020B0503020204020204" pitchFamily="34" charset="-122"/>
              </a:rPr>
              <a:t>×5%)”</a:t>
            </a:r>
            <a:r>
              <a:rPr lang="zh-CN" altLang="en-US" sz="2200" b="1" dirty="0">
                <a:solidFill>
                  <a:srgbClr val="FF0000"/>
                </a:solidFill>
                <a:latin typeface="微软雅黑" panose="020B0503020204020204" pitchFamily="34" charset="-122"/>
                <a:ea typeface="微软雅黑" panose="020B0503020204020204" pitchFamily="34" charset="-122"/>
              </a:rPr>
              <a:t>并不等同于</a:t>
            </a:r>
            <a:r>
              <a:rPr lang="zh-CN" altLang="en-US" sz="2200" b="1" dirty="0">
                <a:latin typeface="微软雅黑" panose="020B0503020204020204" pitchFamily="34" charset="-122"/>
                <a:ea typeface="微软雅黑" panose="020B0503020204020204" pitchFamily="34" charset="-122"/>
              </a:rPr>
              <a:t>“进项税额</a:t>
            </a:r>
            <a:r>
              <a:rPr lang="en-US" altLang="zh-CN" sz="2200" b="1" dirty="0">
                <a:latin typeface="微软雅黑" panose="020B0503020204020204" pitchFamily="34" charset="-122"/>
                <a:ea typeface="微软雅黑" panose="020B0503020204020204" pitchFamily="34" charset="-122"/>
              </a:rPr>
              <a:t>×(1+5%)”</a:t>
            </a:r>
            <a:r>
              <a:rPr lang="zh-CN" altLang="en-US" sz="2200" b="1" dirty="0">
                <a:latin typeface="微软雅黑" panose="020B0503020204020204" pitchFamily="34" charset="-122"/>
                <a:ea typeface="微软雅黑" panose="020B0503020204020204" pitchFamily="34" charset="-122"/>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ad40fb8-d8af-4874-814a-a7772730e791"/>
  <p:tag name="COMMONDATA" val="eyJoZGlkIjoiMjI3ZTQ1ZmJlNjY3NTQ0MDIzMGNiN2Y3ZThjMDcxZD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2045</Words>
  <Application>Microsoft Office PowerPoint</Application>
  <PresentationFormat>宽屏</PresentationFormat>
  <Paragraphs>92</Paragraphs>
  <Slides>15</Slides>
  <Notes>9</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15</vt:i4>
      </vt:variant>
    </vt:vector>
  </HeadingPairs>
  <TitlesOfParts>
    <vt:vector size="25" baseType="lpstr">
      <vt:lpstr>等线</vt:lpstr>
      <vt:lpstr>宋体</vt:lpstr>
      <vt:lpstr>微软雅黑</vt:lpstr>
      <vt:lpstr>Arial</vt:lpstr>
      <vt:lpstr>Calibri</vt:lpstr>
      <vt:lpstr>Calibri Light</vt:lpstr>
      <vt:lpstr>Segoe UI Light</vt:lpstr>
      <vt:lpstr>Times New Roman</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servyou</dc:creator>
  <cp:lastModifiedBy>Microsoft</cp:lastModifiedBy>
  <cp:revision>708</cp:revision>
  <dcterms:created xsi:type="dcterms:W3CDTF">2019-10-31T02:35:00Z</dcterms:created>
  <dcterms:modified xsi:type="dcterms:W3CDTF">2024-10-19T13:46:25Z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2A04F1937D5045848812088152F82A0D</vt:lpwstr>
  </property>
</Properties>
</file>