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11"/>
  </p:notesMasterIdLst>
  <p:handoutMasterIdLst>
    <p:handoutMasterId r:id="rId18"/>
  </p:handoutMasterIdLst>
  <p:sldIdLst>
    <p:sldId id="617" r:id="rId4"/>
    <p:sldId id="633" r:id="rId5"/>
    <p:sldId id="635" r:id="rId6"/>
    <p:sldId id="637" r:id="rId7"/>
    <p:sldId id="636" r:id="rId8"/>
    <p:sldId id="639" r:id="rId9"/>
    <p:sldId id="620" r:id="rId10"/>
    <p:sldId id="638" r:id="rId12"/>
    <p:sldId id="643" r:id="rId13"/>
    <p:sldId id="626" r:id="rId14"/>
    <p:sldId id="641" r:id="rId15"/>
    <p:sldId id="642" r:id="rId16"/>
    <p:sldId id="625" r:id="rId17"/>
  </p:sldIdLst>
  <p:sldSz cx="12192000" cy="6858000"/>
  <p:notesSz cx="7103745" cy="10234295"/>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7" userDrawn="1">
          <p15:clr>
            <a:srgbClr val="A4A3A4"/>
          </p15:clr>
        </p15:guide>
        <p15:guide id="2" pos="390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fg" initials="x"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BC242A"/>
    <a:srgbClr val="FFFFFF"/>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05" autoAdjust="0"/>
    <p:restoredTop sz="87265" autoAdjust="0"/>
  </p:normalViewPr>
  <p:slideViewPr>
    <p:cSldViewPr snapToGrid="0" showGuides="1">
      <p:cViewPr varScale="1">
        <p:scale>
          <a:sx n="118" d="100"/>
          <a:sy n="118" d="100"/>
        </p:scale>
        <p:origin x="102" y="468"/>
      </p:cViewPr>
      <p:guideLst>
        <p:guide orient="horz" pos="2127"/>
        <p:guide pos="3906"/>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3" Type="http://schemas.openxmlformats.org/officeDocument/2006/relationships/tags" Target="tags/tag1.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notesMaster" Target="notesMasters/notesMaster1.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499" y="6356756"/>
            <a:ext cx="2742787" cy="364275"/>
          </a:xfrm>
          <a:prstGeom prst="rect">
            <a:avLst/>
          </a:prstGeom>
        </p:spPr>
        <p:txBody>
          <a:bodyPr/>
          <a:lstStyle/>
          <a:p>
            <a:fld id="{3BED4874-415F-4462-8CBD-90FA9588F106}" type="datetimeFigureOut">
              <a:rPr lang="zh-CN" altLang="en-US" smtClean="0"/>
            </a:fld>
            <a:endParaRPr lang="zh-CN" altLang="en-US"/>
          </a:p>
        </p:txBody>
      </p:sp>
      <p:sp>
        <p:nvSpPr>
          <p:cNvPr id="3" name="页脚占位符 2"/>
          <p:cNvSpPr>
            <a:spLocks noGrp="1"/>
          </p:cNvSpPr>
          <p:nvPr>
            <p:ph type="ftr" sz="quarter" idx="11"/>
          </p:nvPr>
        </p:nvSpPr>
        <p:spPr>
          <a:xfrm>
            <a:off x="4038911" y="6356756"/>
            <a:ext cx="4114179" cy="36427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728" y="6356756"/>
            <a:ext cx="2742787" cy="364275"/>
          </a:xfrm>
          <a:prstGeom prst="rect">
            <a:avLst/>
          </a:prstGeom>
        </p:spPr>
        <p:txBody>
          <a:bodyPr/>
          <a:lstStyle/>
          <a:p>
            <a:fld id="{8C92ADDF-ABC6-4EEC-846D-A1AE2D41067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Lst>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ct val="19000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ct val="95000"/>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ct val="95000"/>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5pPr>
      <a:lvl6pPr marL="238442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6pPr>
      <a:lvl7pPr marL="281749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8pPr>
      <a:lvl9pPr marL="368554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4" name="矩形 13"/>
          <p:cNvSpPr/>
          <p:nvPr/>
        </p:nvSpPr>
        <p:spPr>
          <a:xfrm>
            <a:off x="2603500" y="5344737"/>
            <a:ext cx="8943975" cy="398780"/>
          </a:xfrm>
          <a:prstGeom prst="rect">
            <a:avLst/>
          </a:prstGeom>
        </p:spPr>
        <p:txBody>
          <a:bodyPr wrap="square">
            <a:spAutoFit/>
          </a:bodyPr>
          <a:lstStyle/>
          <a:p>
            <a:pPr>
              <a:lnSpc>
                <a:spcPct val="125000"/>
              </a:lnSpc>
            </a:pPr>
            <a:r>
              <a:rPr sz="1600" b="1" dirty="0">
                <a:latin typeface="微软雅黑" panose="020B0503020204020204" charset="-122"/>
                <a:ea typeface="微软雅黑" panose="020B0503020204020204" charset="-122"/>
                <a:cs typeface="微软雅黑" panose="020B0503020204020204" charset="-122"/>
              </a:rPr>
              <a:t> </a:t>
            </a:r>
            <a:endParaRPr sz="1600" b="1" dirty="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2472032" y="2634261"/>
            <a:ext cx="7327422" cy="923330"/>
          </a:xfrm>
          <a:prstGeom prst="rect">
            <a:avLst/>
          </a:prstGeom>
          <a:noFill/>
        </p:spPr>
        <p:txBody>
          <a:bodyPr wrap="square">
            <a:spAutoFit/>
          </a:bodyPr>
          <a:lstStyle/>
          <a:p>
            <a:pPr algn="l"/>
            <a:r>
              <a:rPr lang="zh-CN" altLang="en-US" sz="5400" b="1" dirty="0">
                <a:latin typeface="微软雅黑" panose="020B0503020204020204" charset="-122"/>
                <a:ea typeface="微软雅黑" panose="020B0503020204020204" charset="-122"/>
                <a:cs typeface="Segoe UI Light" panose="020B0502040204020203" charset="0"/>
              </a:rPr>
              <a:t>利息支出相关政策要点</a:t>
            </a:r>
            <a:endParaRPr lang="zh-CN" altLang="en-US" sz="5400" b="1" dirty="0">
              <a:latin typeface="微软雅黑" panose="020B0503020204020204" charset="-122"/>
              <a:ea typeface="微软雅黑" panose="020B0503020204020204" charset="-122"/>
              <a:cs typeface="Segoe UI Light" panose="020B0502040204020203"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334845"/>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334845"/>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334845"/>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227455" y="167089"/>
            <a:ext cx="7233285" cy="506095"/>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solidFill>
                <a:latin typeface="微软雅黑" panose="020B0503020204020204" charset="-122"/>
                <a:ea typeface="微软雅黑" panose="020B0503020204020204" charset="-122"/>
                <a:cs typeface="Segoe UI Light" panose="020B0502040204020203" charset="0"/>
              </a:rPr>
              <a:t>利息支出相关政策要点</a:t>
            </a:r>
            <a:endParaRPr lang="zh-CN" altLang="en-US" sz="2000" b="1" dirty="0">
              <a:solidFill>
                <a:schemeClr val="bg1"/>
              </a:solidFill>
              <a:latin typeface="微软雅黑" panose="020B0503020204020204" charset="-122"/>
              <a:ea typeface="微软雅黑" panose="020B0503020204020204" charset="-122"/>
              <a:cs typeface="Segoe UI Light" panose="020B0502040204020203" charset="0"/>
            </a:endParaRPr>
          </a:p>
        </p:txBody>
      </p:sp>
      <p:sp>
        <p:nvSpPr>
          <p:cNvPr id="14" name="矩形 13"/>
          <p:cNvSpPr/>
          <p:nvPr/>
        </p:nvSpPr>
        <p:spPr>
          <a:xfrm>
            <a:off x="2603500" y="5344737"/>
            <a:ext cx="8943975" cy="398780"/>
          </a:xfrm>
          <a:prstGeom prst="rect">
            <a:avLst/>
          </a:prstGeom>
        </p:spPr>
        <p:txBody>
          <a:bodyPr wrap="square">
            <a:spAutoFit/>
          </a:bodyPr>
          <a:lstStyle/>
          <a:p>
            <a:pPr>
              <a:lnSpc>
                <a:spcPct val="125000"/>
              </a:lnSpc>
            </a:pPr>
            <a:r>
              <a:rPr sz="1600" b="1" dirty="0">
                <a:latin typeface="微软雅黑" panose="020B0503020204020204" charset="-122"/>
                <a:ea typeface="微软雅黑" panose="020B0503020204020204" charset="-122"/>
                <a:cs typeface="微软雅黑" panose="020B0503020204020204" charset="-122"/>
              </a:rPr>
              <a:t> </a:t>
            </a:r>
            <a:endParaRPr sz="1600" b="1" dirty="0">
              <a:latin typeface="微软雅黑" panose="020B0503020204020204" charset="-122"/>
              <a:ea typeface="微软雅黑" panose="020B0503020204020204" charset="-122"/>
              <a:cs typeface="微软雅黑" panose="020B0503020204020204" charset="-122"/>
            </a:endParaRPr>
          </a:p>
        </p:txBody>
      </p:sp>
      <p:sp>
        <p:nvSpPr>
          <p:cNvPr id="100" name="文本框 99"/>
          <p:cNvSpPr txBox="1"/>
          <p:nvPr/>
        </p:nvSpPr>
        <p:spPr>
          <a:xfrm>
            <a:off x="1453515" y="1669415"/>
            <a:ext cx="9766300" cy="615040"/>
          </a:xfrm>
          <a:prstGeom prst="rect">
            <a:avLst/>
          </a:prstGeom>
          <a:noFill/>
          <a:ln w="9525">
            <a:noFill/>
          </a:ln>
        </p:spPr>
        <p:txBody>
          <a:bodyPr wrap="square">
            <a:spAutoFit/>
          </a:bodyPr>
          <a:lstStyle/>
          <a:p>
            <a:pPr indent="295275">
              <a:lnSpc>
                <a:spcPct val="200000"/>
              </a:lnSpc>
            </a:pPr>
            <a:r>
              <a:rPr lang="en-US" altLang="zh-CN" sz="2000" b="1" dirty="0">
                <a:latin typeface="微软雅黑" panose="020B0503020204020204" charset="-122"/>
                <a:ea typeface="微软雅黑" panose="020B0503020204020204" charset="-122"/>
                <a:cs typeface="微软雅黑" panose="020B0503020204020204" charset="-122"/>
              </a:rPr>
              <a:t> </a:t>
            </a:r>
            <a:endParaRPr lang="zh-CN" altLang="en-US" sz="2000" b="1" dirty="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585993" y="931317"/>
            <a:ext cx="10291556" cy="1200329"/>
          </a:xfrm>
          <a:prstGeom prst="rect">
            <a:avLst/>
          </a:prstGeom>
          <a:noFill/>
        </p:spPr>
        <p:txBody>
          <a:bodyPr wrap="square">
            <a:spAutoFit/>
          </a:bodyPr>
          <a:lstStyle/>
          <a:p>
            <a:endParaRPr lang="en-US" altLang="zh-CN"/>
          </a:p>
          <a:p>
            <a:endParaRPr lang="en-US" altLang="zh-CN"/>
          </a:p>
          <a:p>
            <a:endParaRPr lang="en-US" altLang="zh-CN"/>
          </a:p>
          <a:p>
            <a:endParaRPr lang="zh-CN" altLang="en-US" dirty="0"/>
          </a:p>
        </p:txBody>
      </p:sp>
      <p:sp>
        <p:nvSpPr>
          <p:cNvPr id="5" name="文本框 4"/>
          <p:cNvSpPr txBox="1"/>
          <p:nvPr/>
        </p:nvSpPr>
        <p:spPr>
          <a:xfrm>
            <a:off x="1051560" y="1123138"/>
            <a:ext cx="10291556" cy="4154984"/>
          </a:xfrm>
          <a:prstGeom prst="rect">
            <a:avLst/>
          </a:prstGeom>
          <a:noFill/>
        </p:spPr>
        <p:txBody>
          <a:bodyPr wrap="square">
            <a:spAutoFit/>
          </a:bodyPr>
          <a:lstStyle/>
          <a:p>
            <a:r>
              <a:rPr lang="zh-CN" altLang="en-US" sz="2200" b="1" dirty="0">
                <a:latin typeface="微软雅黑" panose="020B0503020204020204" charset="-122"/>
                <a:ea typeface="微软雅黑" panose="020B0503020204020204" charset="-122"/>
              </a:rPr>
              <a:t>（五</a:t>
            </a:r>
            <a:r>
              <a:rPr lang="en-US" altLang="zh-CN" sz="2200" b="1" dirty="0">
                <a:latin typeface="微软雅黑" panose="020B0503020204020204" charset="-122"/>
                <a:ea typeface="微软雅黑" panose="020B0503020204020204" charset="-122"/>
              </a:rPr>
              <a:t>)</a:t>
            </a:r>
            <a:r>
              <a:rPr lang="zh-CN" altLang="en-US" sz="2200" b="1" dirty="0">
                <a:latin typeface="微软雅黑" panose="020B0503020204020204" charset="-122"/>
                <a:ea typeface="微软雅黑" panose="020B0503020204020204" charset="-122"/>
              </a:rPr>
              <a:t>、企业经批准发行债券</a:t>
            </a:r>
            <a:endParaRPr lang="en-US" altLang="zh-CN" sz="2200" b="1" dirty="0">
              <a:latin typeface="微软雅黑" panose="020B0503020204020204" charset="-122"/>
              <a:ea typeface="微软雅黑" panose="020B0503020204020204" charset="-122"/>
            </a:endParaRPr>
          </a:p>
          <a:p>
            <a:endParaRPr lang="en-US" altLang="zh-CN" sz="2200" b="1" dirty="0">
              <a:latin typeface="微软雅黑" panose="020B0503020204020204" charset="-122"/>
              <a:ea typeface="微软雅黑" panose="020B0503020204020204" charset="-122"/>
            </a:endParaRPr>
          </a:p>
          <a:p>
            <a:pPr algn="just"/>
            <a:r>
              <a:rPr lang="en-US" altLang="zh-CN" sz="2200" b="1" kern="100" dirty="0">
                <a:effectLst/>
                <a:latin typeface="微软雅黑" panose="020B0503020204020204" charset="-122"/>
                <a:ea typeface="微软雅黑" panose="020B0503020204020204" charset="-122"/>
                <a:cs typeface="Times New Roman" panose="02020603050405020304" charset="0"/>
              </a:rPr>
              <a:t>        </a:t>
            </a:r>
            <a:r>
              <a:rPr lang="zh-CN" altLang="zh-CN" sz="2200" b="1" kern="100" dirty="0">
                <a:effectLst/>
                <a:latin typeface="微软雅黑" panose="020B0503020204020204" charset="-122"/>
                <a:ea typeface="微软雅黑" panose="020B0503020204020204" charset="-122"/>
                <a:cs typeface="Times New Roman" panose="02020603050405020304" charset="0"/>
              </a:rPr>
              <a:t>企业经批准发行债券的利息支出，可据实扣除。</a:t>
            </a:r>
            <a:endParaRPr lang="zh-CN" altLang="zh-CN" sz="2200" b="1" kern="100" dirty="0">
              <a:effectLst/>
              <a:latin typeface="微软雅黑" panose="020B0503020204020204" charset="-122"/>
              <a:ea typeface="微软雅黑" panose="020B0503020204020204" charset="-122"/>
              <a:cs typeface="Times New Roman" panose="02020603050405020304" charset="0"/>
            </a:endParaRPr>
          </a:p>
          <a:p>
            <a:pPr algn="just"/>
            <a:endParaRPr lang="en-US" altLang="zh-CN" sz="2200" b="1" kern="100" dirty="0">
              <a:effectLst/>
              <a:latin typeface="微软雅黑" panose="020B0503020204020204" charset="-122"/>
              <a:ea typeface="微软雅黑" panose="020B0503020204020204" charset="-122"/>
              <a:cs typeface="Times New Roman" panose="02020603050405020304" charset="0"/>
            </a:endParaRPr>
          </a:p>
          <a:p>
            <a:pPr algn="just"/>
            <a:endParaRPr lang="en-US" altLang="zh-CN" sz="2200" b="1" kern="100" dirty="0">
              <a:latin typeface="微软雅黑" panose="020B0503020204020204" charset="-122"/>
              <a:ea typeface="微软雅黑" panose="020B0503020204020204" charset="-122"/>
              <a:cs typeface="Times New Roman" panose="02020603050405020304" charset="0"/>
            </a:endParaRPr>
          </a:p>
          <a:p>
            <a:pPr algn="just"/>
            <a:endParaRPr lang="en-US" altLang="zh-CN" sz="2200" b="1" kern="100" dirty="0">
              <a:effectLst/>
              <a:latin typeface="微软雅黑" panose="020B0503020204020204" charset="-122"/>
              <a:ea typeface="微软雅黑" panose="020B0503020204020204" charset="-122"/>
              <a:cs typeface="Times New Roman" panose="02020603050405020304" charset="0"/>
            </a:endParaRPr>
          </a:p>
          <a:p>
            <a:pPr algn="just"/>
            <a:endParaRPr lang="en-US" altLang="zh-CN" sz="2200" b="1" kern="100" dirty="0">
              <a:latin typeface="微软雅黑" panose="020B0503020204020204" charset="-122"/>
              <a:ea typeface="微软雅黑" panose="020B0503020204020204" charset="-122"/>
              <a:cs typeface="Times New Roman" panose="02020603050405020304" charset="0"/>
            </a:endParaRPr>
          </a:p>
          <a:p>
            <a:pPr algn="just"/>
            <a:endParaRPr lang="en-US" altLang="zh-CN" sz="2200" b="1" kern="100" dirty="0">
              <a:effectLst/>
              <a:latin typeface="微软雅黑" panose="020B0503020204020204" charset="-122"/>
              <a:ea typeface="微软雅黑" panose="020B0503020204020204" charset="-122"/>
              <a:cs typeface="Times New Roman" panose="02020603050405020304" charset="0"/>
            </a:endParaRPr>
          </a:p>
          <a:p>
            <a:pPr algn="just"/>
            <a:endParaRPr lang="en-US" altLang="zh-CN" sz="2200" b="1" kern="100" dirty="0">
              <a:latin typeface="微软雅黑" panose="020B0503020204020204" charset="-122"/>
              <a:ea typeface="微软雅黑" panose="020B0503020204020204" charset="-122"/>
              <a:cs typeface="Times New Roman" panose="02020603050405020304" charset="0"/>
            </a:endParaRPr>
          </a:p>
          <a:p>
            <a:pPr algn="just"/>
            <a:endParaRPr lang="en-US" altLang="zh-CN" sz="2200" b="1" kern="100" dirty="0">
              <a:effectLst/>
              <a:latin typeface="微软雅黑" panose="020B0503020204020204" charset="-122"/>
              <a:ea typeface="微软雅黑" panose="020B0503020204020204" charset="-122"/>
              <a:cs typeface="Times New Roman" panose="02020603050405020304" charset="0"/>
            </a:endParaRPr>
          </a:p>
          <a:p>
            <a:pPr algn="just"/>
            <a:r>
              <a:rPr lang="en-US" altLang="zh-CN" sz="2200" b="1" kern="100" dirty="0">
                <a:effectLst/>
                <a:latin typeface="微软雅黑" panose="020B0503020204020204" charset="-122"/>
                <a:ea typeface="微软雅黑" panose="020B0503020204020204" charset="-122"/>
                <a:cs typeface="Times New Roman" panose="02020603050405020304" charset="0"/>
              </a:rPr>
              <a:t>   </a:t>
            </a:r>
            <a:r>
              <a:rPr lang="zh-CN" altLang="zh-CN" sz="2200" b="1" kern="100" dirty="0">
                <a:effectLst/>
                <a:latin typeface="微软雅黑" panose="020B0503020204020204" charset="-122"/>
                <a:ea typeface="微软雅黑" panose="020B0503020204020204" charset="-122"/>
                <a:cs typeface="Times New Roman" panose="02020603050405020304" charset="0"/>
              </a:rPr>
              <a:t>政策依据：《中华人民共和国企业所得税法实施条例》第三十八条</a:t>
            </a:r>
            <a:endParaRPr lang="zh-CN" altLang="zh-CN" sz="2200" b="1" kern="100" dirty="0">
              <a:effectLst/>
              <a:latin typeface="微软雅黑" panose="020B0503020204020204" charset="-122"/>
              <a:ea typeface="微软雅黑" panose="020B0503020204020204" charset="-122"/>
              <a:cs typeface="Times New Roman" panose="02020603050405020304" charset="0"/>
            </a:endParaRPr>
          </a:p>
          <a:p>
            <a:endParaRPr lang="zh-CN" altLang="en-US" sz="22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334845"/>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334845"/>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334845"/>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227455" y="167089"/>
            <a:ext cx="7233285" cy="506095"/>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solidFill>
                <a:latin typeface="微软雅黑" panose="020B0503020204020204" charset="-122"/>
                <a:ea typeface="微软雅黑" panose="020B0503020204020204" charset="-122"/>
                <a:cs typeface="Segoe UI Light" panose="020B0502040204020203" charset="0"/>
              </a:rPr>
              <a:t>利息支出相关政策要点</a:t>
            </a:r>
            <a:endParaRPr lang="zh-CN" altLang="en-US" sz="2000" b="1" dirty="0">
              <a:solidFill>
                <a:schemeClr val="bg1"/>
              </a:solidFill>
              <a:latin typeface="微软雅黑" panose="020B0503020204020204" charset="-122"/>
              <a:ea typeface="微软雅黑" panose="020B0503020204020204" charset="-122"/>
              <a:cs typeface="Segoe UI Light" panose="020B0502040204020203" charset="0"/>
            </a:endParaRPr>
          </a:p>
        </p:txBody>
      </p:sp>
      <p:sp>
        <p:nvSpPr>
          <p:cNvPr id="14" name="矩形 13"/>
          <p:cNvSpPr/>
          <p:nvPr/>
        </p:nvSpPr>
        <p:spPr>
          <a:xfrm>
            <a:off x="2603500" y="5344737"/>
            <a:ext cx="8943975" cy="398780"/>
          </a:xfrm>
          <a:prstGeom prst="rect">
            <a:avLst/>
          </a:prstGeom>
        </p:spPr>
        <p:txBody>
          <a:bodyPr wrap="square">
            <a:spAutoFit/>
          </a:bodyPr>
          <a:lstStyle/>
          <a:p>
            <a:pPr>
              <a:lnSpc>
                <a:spcPct val="125000"/>
              </a:lnSpc>
            </a:pPr>
            <a:r>
              <a:rPr sz="1600" b="1" dirty="0">
                <a:latin typeface="微软雅黑" panose="020B0503020204020204" charset="-122"/>
                <a:ea typeface="微软雅黑" panose="020B0503020204020204" charset="-122"/>
                <a:cs typeface="微软雅黑" panose="020B0503020204020204" charset="-122"/>
              </a:rPr>
              <a:t> </a:t>
            </a:r>
            <a:endParaRPr sz="1600" b="1" dirty="0">
              <a:latin typeface="微软雅黑" panose="020B0503020204020204" charset="-122"/>
              <a:ea typeface="微软雅黑" panose="020B0503020204020204" charset="-122"/>
              <a:cs typeface="微软雅黑" panose="020B0503020204020204" charset="-122"/>
            </a:endParaRPr>
          </a:p>
        </p:txBody>
      </p:sp>
      <p:sp>
        <p:nvSpPr>
          <p:cNvPr id="100" name="文本框 99"/>
          <p:cNvSpPr txBox="1"/>
          <p:nvPr/>
        </p:nvSpPr>
        <p:spPr>
          <a:xfrm>
            <a:off x="1453515" y="1669415"/>
            <a:ext cx="9766300" cy="615040"/>
          </a:xfrm>
          <a:prstGeom prst="rect">
            <a:avLst/>
          </a:prstGeom>
          <a:noFill/>
          <a:ln w="9525">
            <a:noFill/>
          </a:ln>
        </p:spPr>
        <p:txBody>
          <a:bodyPr wrap="square">
            <a:spAutoFit/>
          </a:bodyPr>
          <a:lstStyle/>
          <a:p>
            <a:pPr indent="295275">
              <a:lnSpc>
                <a:spcPct val="200000"/>
              </a:lnSpc>
            </a:pPr>
            <a:r>
              <a:rPr lang="en-US" altLang="zh-CN" sz="2000" b="1" dirty="0">
                <a:latin typeface="微软雅黑" panose="020B0503020204020204" charset="-122"/>
                <a:ea typeface="微软雅黑" panose="020B0503020204020204" charset="-122"/>
                <a:cs typeface="微软雅黑" panose="020B0503020204020204" charset="-122"/>
              </a:rPr>
              <a:t> </a:t>
            </a:r>
            <a:endParaRPr lang="zh-CN" altLang="en-US" sz="2000" b="1" dirty="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585994" y="946193"/>
            <a:ext cx="10291556" cy="1200329"/>
          </a:xfrm>
          <a:prstGeom prst="rect">
            <a:avLst/>
          </a:prstGeom>
          <a:noFill/>
        </p:spPr>
        <p:txBody>
          <a:bodyPr wrap="square">
            <a:spAutoFit/>
          </a:bodyPr>
          <a:lstStyle/>
          <a:p>
            <a:endParaRPr lang="en-US" altLang="zh-CN" dirty="0"/>
          </a:p>
          <a:p>
            <a:endParaRPr lang="en-US" altLang="zh-CN" dirty="0"/>
          </a:p>
          <a:p>
            <a:endParaRPr lang="en-US" altLang="zh-CN" dirty="0"/>
          </a:p>
          <a:p>
            <a:endParaRPr lang="zh-CN" altLang="en-US" dirty="0"/>
          </a:p>
        </p:txBody>
      </p:sp>
      <p:sp>
        <p:nvSpPr>
          <p:cNvPr id="5" name="文本框 4"/>
          <p:cNvSpPr txBox="1"/>
          <p:nvPr/>
        </p:nvSpPr>
        <p:spPr>
          <a:xfrm>
            <a:off x="673424" y="946192"/>
            <a:ext cx="11030896" cy="4431983"/>
          </a:xfrm>
          <a:prstGeom prst="rect">
            <a:avLst/>
          </a:prstGeom>
          <a:noFill/>
        </p:spPr>
        <p:txBody>
          <a:bodyPr wrap="square">
            <a:spAutoFit/>
          </a:bodyPr>
          <a:lstStyle/>
          <a:p>
            <a:endParaRPr lang="en-US" altLang="zh-CN" dirty="0"/>
          </a:p>
          <a:p>
            <a:pPr>
              <a:lnSpc>
                <a:spcPct val="200000"/>
              </a:lnSpc>
            </a:pPr>
            <a:r>
              <a:rPr lang="zh-CN" altLang="en-US" b="1" dirty="0">
                <a:latin typeface="微软雅黑" panose="020B0503020204020204" charset="-122"/>
                <a:ea typeface="微软雅黑" panose="020B0503020204020204" charset="-122"/>
              </a:rPr>
              <a:t>（</a:t>
            </a:r>
            <a:r>
              <a:rPr lang="zh-CN" altLang="en-US" sz="2200" b="1" dirty="0">
                <a:latin typeface="微软雅黑" panose="020B0503020204020204" charset="-122"/>
                <a:ea typeface="微软雅黑" panose="020B0503020204020204" charset="-122"/>
              </a:rPr>
              <a:t>六）、企业利息支出资本化</a:t>
            </a:r>
            <a:endParaRPr lang="zh-CN" altLang="en-US" sz="2200" b="1" dirty="0">
              <a:latin typeface="微软雅黑" panose="020B0503020204020204" charset="-122"/>
              <a:ea typeface="微软雅黑" panose="020B0503020204020204" charset="-122"/>
            </a:endParaRPr>
          </a:p>
          <a:p>
            <a:pPr>
              <a:lnSpc>
                <a:spcPct val="200000"/>
              </a:lnSpc>
            </a:pPr>
            <a:r>
              <a:rPr lang="zh-CN" altLang="en-US" sz="2200" b="1" dirty="0">
                <a:latin typeface="微软雅黑" panose="020B0503020204020204" charset="-122"/>
                <a:ea typeface="微软雅黑" panose="020B0503020204020204" charset="-122"/>
              </a:rPr>
              <a:t>　　企业为购置、建造固定资产、无形资产和经过</a:t>
            </a:r>
            <a:r>
              <a:rPr lang="en-US" altLang="zh-CN" sz="2200" b="1" dirty="0">
                <a:latin typeface="微软雅黑" panose="020B0503020204020204" charset="-122"/>
                <a:ea typeface="微软雅黑" panose="020B0503020204020204" charset="-122"/>
              </a:rPr>
              <a:t>12</a:t>
            </a:r>
            <a:r>
              <a:rPr lang="zh-CN" altLang="en-US" sz="2200" b="1" dirty="0">
                <a:latin typeface="微软雅黑" panose="020B0503020204020204" charset="-122"/>
                <a:ea typeface="微软雅黑" panose="020B0503020204020204" charset="-122"/>
              </a:rPr>
              <a:t>个月以上的建造才能达到预定可销售状态的存货发生借款的，在有关资产购置、建造期间发生的合理的</a:t>
            </a:r>
            <a:r>
              <a:rPr lang="zh-CN" altLang="en-US" sz="2200" b="1" dirty="0">
                <a:solidFill>
                  <a:srgbClr val="FF0000"/>
                </a:solidFill>
                <a:latin typeface="微软雅黑" panose="020B0503020204020204" charset="-122"/>
                <a:ea typeface="微软雅黑" panose="020B0503020204020204" charset="-122"/>
              </a:rPr>
              <a:t>借款费用</a:t>
            </a:r>
            <a:r>
              <a:rPr lang="zh-CN" altLang="en-US" sz="2200" b="1" dirty="0">
                <a:latin typeface="微软雅黑" panose="020B0503020204020204" charset="-122"/>
                <a:ea typeface="微软雅黑" panose="020B0503020204020204" charset="-122"/>
              </a:rPr>
              <a:t>，应当作为</a:t>
            </a:r>
            <a:r>
              <a:rPr lang="zh-CN" altLang="en-US" sz="2200" b="1" dirty="0">
                <a:solidFill>
                  <a:srgbClr val="FF0000"/>
                </a:solidFill>
                <a:latin typeface="微软雅黑" panose="020B0503020204020204" charset="-122"/>
                <a:ea typeface="微软雅黑" panose="020B0503020204020204" charset="-122"/>
              </a:rPr>
              <a:t>资本性支出计入有关资产的成本</a:t>
            </a:r>
            <a:r>
              <a:rPr lang="zh-CN" altLang="en-US" sz="2200" b="1" dirty="0">
                <a:latin typeface="微软雅黑" panose="020B0503020204020204" charset="-122"/>
                <a:ea typeface="微软雅黑" panose="020B0503020204020204" charset="-122"/>
              </a:rPr>
              <a:t>。</a:t>
            </a:r>
            <a:endParaRPr lang="zh-CN" altLang="en-US" sz="2200" b="1" dirty="0">
              <a:latin typeface="微软雅黑" panose="020B0503020204020204" charset="-122"/>
              <a:ea typeface="微软雅黑" panose="020B0503020204020204" charset="-122"/>
            </a:endParaRPr>
          </a:p>
          <a:p>
            <a:pPr>
              <a:lnSpc>
                <a:spcPct val="200000"/>
              </a:lnSpc>
            </a:pPr>
            <a:r>
              <a:rPr lang="zh-CN" altLang="en-US" sz="2200" b="1" dirty="0">
                <a:latin typeface="微软雅黑" panose="020B0503020204020204" charset="-122"/>
                <a:ea typeface="微软雅黑" panose="020B0503020204020204" charset="-122"/>
              </a:rPr>
              <a:t>　　</a:t>
            </a:r>
            <a:endParaRPr lang="en-US" altLang="zh-CN" sz="2200" b="1" dirty="0">
              <a:latin typeface="微软雅黑" panose="020B0503020204020204" charset="-122"/>
              <a:ea typeface="微软雅黑" panose="020B0503020204020204" charset="-122"/>
            </a:endParaRPr>
          </a:p>
          <a:p>
            <a:pPr>
              <a:lnSpc>
                <a:spcPct val="200000"/>
              </a:lnSpc>
            </a:pPr>
            <a:r>
              <a:rPr lang="zh-CN" altLang="en-US" sz="2200" b="1" dirty="0">
                <a:latin typeface="微软雅黑" panose="020B0503020204020204" charset="-122"/>
                <a:ea typeface="微软雅黑" panose="020B0503020204020204" charset="-122"/>
              </a:rPr>
              <a:t>       政策依据：国务院令第</a:t>
            </a:r>
            <a:r>
              <a:rPr lang="en-US" altLang="zh-CN" sz="2200" b="1" dirty="0">
                <a:latin typeface="微软雅黑" panose="020B0503020204020204" charset="-122"/>
                <a:ea typeface="微软雅黑" panose="020B0503020204020204" charset="-122"/>
              </a:rPr>
              <a:t>714</a:t>
            </a:r>
            <a:r>
              <a:rPr lang="zh-CN" altLang="en-US" sz="2200" b="1" dirty="0">
                <a:latin typeface="微软雅黑" panose="020B0503020204020204" charset="-122"/>
                <a:ea typeface="微软雅黑" panose="020B0503020204020204" charset="-122"/>
              </a:rPr>
              <a:t>号</a:t>
            </a:r>
            <a:r>
              <a:rPr lang="en-US" altLang="zh-CN" sz="2200" b="1" dirty="0">
                <a:latin typeface="微软雅黑" panose="020B0503020204020204" charset="-122"/>
                <a:ea typeface="微软雅黑" panose="020B0503020204020204" charset="-122"/>
              </a:rPr>
              <a:t>《</a:t>
            </a:r>
            <a:r>
              <a:rPr lang="zh-CN" altLang="en-US" sz="2200" b="1" dirty="0">
                <a:latin typeface="微软雅黑" panose="020B0503020204020204" charset="-122"/>
                <a:ea typeface="微软雅黑" panose="020B0503020204020204" charset="-122"/>
              </a:rPr>
              <a:t> 中华人民共和国企业所得税法实施条例</a:t>
            </a:r>
            <a:r>
              <a:rPr lang="en-US" altLang="zh-CN" sz="2200" b="1" dirty="0">
                <a:latin typeface="微软雅黑" panose="020B0503020204020204" charset="-122"/>
                <a:ea typeface="微软雅黑" panose="020B0503020204020204" charset="-122"/>
              </a:rPr>
              <a:t>》</a:t>
            </a:r>
            <a:endParaRPr lang="zh-CN" altLang="en-US" sz="2200" b="1" dirty="0">
              <a:latin typeface="微软雅黑" panose="020B0503020204020204" charset="-122"/>
              <a:ea typeface="微软雅黑" panose="020B050302020402020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275853"/>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275853"/>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275853"/>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189355" y="272930"/>
            <a:ext cx="7233285" cy="398781"/>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solidFill>
                <a:latin typeface="微软雅黑" panose="020B0503020204020204" charset="-122"/>
                <a:ea typeface="微软雅黑" panose="020B0503020204020204" charset="-122"/>
                <a:cs typeface="Segoe UI Light" panose="020B0502040204020203" charset="0"/>
              </a:rPr>
              <a:t>利息支出相关政策要点</a:t>
            </a:r>
            <a:endParaRPr lang="zh-CN" altLang="en-US" sz="2000" b="1" dirty="0">
              <a:solidFill>
                <a:schemeClr val="bg1"/>
              </a:solidFill>
              <a:latin typeface="微软雅黑" panose="020B0503020204020204" charset="-122"/>
              <a:ea typeface="微软雅黑" panose="020B0503020204020204" charset="-122"/>
              <a:cs typeface="Segoe UI Light" panose="020B0502040204020203" charset="0"/>
            </a:endParaRPr>
          </a:p>
        </p:txBody>
      </p:sp>
      <p:sp>
        <p:nvSpPr>
          <p:cNvPr id="14" name="矩形 13"/>
          <p:cNvSpPr/>
          <p:nvPr/>
        </p:nvSpPr>
        <p:spPr>
          <a:xfrm>
            <a:off x="2603500" y="5344737"/>
            <a:ext cx="8943975" cy="398780"/>
          </a:xfrm>
          <a:prstGeom prst="rect">
            <a:avLst/>
          </a:prstGeom>
        </p:spPr>
        <p:txBody>
          <a:bodyPr wrap="square">
            <a:spAutoFit/>
          </a:bodyPr>
          <a:lstStyle/>
          <a:p>
            <a:pPr>
              <a:lnSpc>
                <a:spcPct val="125000"/>
              </a:lnSpc>
            </a:pPr>
            <a:r>
              <a:rPr sz="1600" b="1" dirty="0">
                <a:latin typeface="微软雅黑" panose="020B0503020204020204" charset="-122"/>
                <a:ea typeface="微软雅黑" panose="020B0503020204020204" charset="-122"/>
                <a:cs typeface="微软雅黑" panose="020B0503020204020204" charset="-122"/>
              </a:rPr>
              <a:t> </a:t>
            </a:r>
            <a:endParaRPr sz="1600" b="1" dirty="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663544" y="779943"/>
            <a:ext cx="10601649" cy="5170646"/>
          </a:xfrm>
          <a:prstGeom prst="rect">
            <a:avLst/>
          </a:prstGeom>
          <a:noFill/>
        </p:spPr>
        <p:txBody>
          <a:bodyPr wrap="square">
            <a:spAutoFit/>
          </a:bodyPr>
          <a:lstStyle/>
          <a:p>
            <a:pPr>
              <a:lnSpc>
                <a:spcPct val="150000"/>
              </a:lnSpc>
            </a:pPr>
            <a:r>
              <a:rPr lang="zh-CN" altLang="en-US" sz="2200" b="1" dirty="0">
                <a:latin typeface="微软雅黑" panose="020B0503020204020204" charset="-122"/>
                <a:ea typeface="微软雅黑" panose="020B0503020204020204" charset="-122"/>
              </a:rPr>
              <a:t>（七）、股东出资未完全到位的企业发生的利息支出</a:t>
            </a:r>
            <a:endParaRPr lang="en-US" altLang="zh-CN" sz="2200" b="1" dirty="0">
              <a:latin typeface="微软雅黑" panose="020B0503020204020204" charset="-122"/>
              <a:ea typeface="微软雅黑" panose="020B0503020204020204" charset="-122"/>
            </a:endParaRPr>
          </a:p>
          <a:p>
            <a:pPr>
              <a:lnSpc>
                <a:spcPct val="150000"/>
              </a:lnSpc>
            </a:pPr>
            <a:r>
              <a:rPr lang="zh-CN" altLang="en-US" sz="2200" b="0" i="0" dirty="0">
                <a:solidFill>
                  <a:srgbClr val="6A6A6A"/>
                </a:solidFill>
                <a:effectLst/>
                <a:latin typeface="微软雅黑" panose="020B0503020204020204" charset="-122"/>
                <a:ea typeface="微软雅黑" panose="020B0503020204020204" charset="-122"/>
              </a:rPr>
              <a:t>       </a:t>
            </a:r>
            <a:r>
              <a:rPr lang="zh-CN" altLang="en-US" sz="2200" b="1" i="0" dirty="0">
                <a:effectLst/>
                <a:latin typeface="微软雅黑" panose="020B0503020204020204" charset="-122"/>
                <a:ea typeface="微软雅黑" panose="020B0503020204020204" charset="-122"/>
              </a:rPr>
              <a:t>凡企业投资者在</a:t>
            </a:r>
            <a:r>
              <a:rPr lang="zh-CN" altLang="en-US" sz="2200" b="1" i="0" dirty="0">
                <a:solidFill>
                  <a:srgbClr val="FF0000"/>
                </a:solidFill>
                <a:effectLst/>
                <a:latin typeface="微软雅黑" panose="020B0503020204020204" charset="-122"/>
                <a:ea typeface="微软雅黑" panose="020B0503020204020204" charset="-122"/>
              </a:rPr>
              <a:t>规定期限内未缴足其应缴资本额的</a:t>
            </a:r>
            <a:r>
              <a:rPr lang="zh-CN" altLang="en-US" sz="2200" b="1" i="0" dirty="0">
                <a:effectLst/>
                <a:latin typeface="微软雅黑" panose="020B0503020204020204" charset="-122"/>
                <a:ea typeface="微软雅黑" panose="020B0503020204020204" charset="-122"/>
              </a:rPr>
              <a:t>，该企业对外借款所发生的利息，相当于投资者实缴资本额与在规定期限内应缴资本额的</a:t>
            </a:r>
            <a:r>
              <a:rPr lang="zh-CN" altLang="en-US" sz="2200" b="1" i="0" dirty="0">
                <a:solidFill>
                  <a:srgbClr val="FF0000"/>
                </a:solidFill>
                <a:effectLst/>
                <a:latin typeface="微软雅黑" panose="020B0503020204020204" charset="-122"/>
                <a:ea typeface="微软雅黑" panose="020B0503020204020204" charset="-122"/>
              </a:rPr>
              <a:t>差额应计付的利息</a:t>
            </a:r>
            <a:r>
              <a:rPr lang="zh-CN" altLang="en-US" sz="2200" b="1" i="0" dirty="0">
                <a:effectLst/>
                <a:latin typeface="微软雅黑" panose="020B0503020204020204" charset="-122"/>
                <a:ea typeface="微软雅黑" panose="020B0503020204020204" charset="-122"/>
              </a:rPr>
              <a:t>，其不属于企业合理的支出，应由企业投资者负担，</a:t>
            </a:r>
            <a:r>
              <a:rPr lang="zh-CN" altLang="en-US" sz="2200" b="1" i="0" dirty="0">
                <a:solidFill>
                  <a:srgbClr val="FF0000"/>
                </a:solidFill>
                <a:effectLst/>
                <a:latin typeface="微软雅黑" panose="020B0503020204020204" charset="-122"/>
                <a:ea typeface="微软雅黑" panose="020B0503020204020204" charset="-122"/>
              </a:rPr>
              <a:t>不得在计算企业应纳税所得额时扣除</a:t>
            </a:r>
            <a:r>
              <a:rPr lang="zh-CN" altLang="en-US" sz="2200" b="1" i="0" dirty="0">
                <a:effectLst/>
                <a:latin typeface="微软雅黑" panose="020B0503020204020204" charset="-122"/>
                <a:ea typeface="微软雅黑" panose="020B0503020204020204" charset="-122"/>
              </a:rPr>
              <a:t>。</a:t>
            </a:r>
            <a:endParaRPr lang="en-US" altLang="zh-CN" sz="2200" b="1" dirty="0">
              <a:latin typeface="微软雅黑" panose="020B0503020204020204" charset="-122"/>
              <a:ea typeface="微软雅黑" panose="020B0503020204020204" charset="-122"/>
            </a:endParaRPr>
          </a:p>
          <a:p>
            <a:pPr>
              <a:lnSpc>
                <a:spcPct val="150000"/>
              </a:lnSpc>
            </a:pPr>
            <a:r>
              <a:rPr lang="zh-CN" altLang="en-US" sz="2200" b="1" dirty="0">
                <a:latin typeface="微软雅黑" panose="020B0503020204020204" charset="-122"/>
                <a:ea typeface="微软雅黑" panose="020B0503020204020204" charset="-122"/>
              </a:rPr>
              <a:t>       按照公式“企业每一计算期不得扣除的借款利息＝该期间借款利息额</a:t>
            </a:r>
            <a:r>
              <a:rPr lang="en-US" altLang="zh-CN" sz="2200" b="1" dirty="0">
                <a:latin typeface="微软雅黑" panose="020B0503020204020204" charset="-122"/>
                <a:ea typeface="微软雅黑" panose="020B0503020204020204" charset="-122"/>
              </a:rPr>
              <a:t>×</a:t>
            </a:r>
            <a:r>
              <a:rPr lang="zh-CN" altLang="en-US" sz="2200" b="1" dirty="0">
                <a:latin typeface="微软雅黑" panose="020B0503020204020204" charset="-122"/>
                <a:ea typeface="微软雅黑" panose="020B0503020204020204" charset="-122"/>
              </a:rPr>
              <a:t>该期间未缴足注册资本额</a:t>
            </a:r>
            <a:r>
              <a:rPr lang="en-US" altLang="zh-CN" sz="2200" b="1" dirty="0">
                <a:latin typeface="微软雅黑" panose="020B0503020204020204" charset="-122"/>
                <a:ea typeface="微软雅黑" panose="020B0503020204020204" charset="-122"/>
              </a:rPr>
              <a:t>÷</a:t>
            </a:r>
            <a:r>
              <a:rPr lang="zh-CN" altLang="en-US" sz="2200" b="1" dirty="0">
                <a:latin typeface="微软雅黑" panose="020B0503020204020204" charset="-122"/>
                <a:ea typeface="微软雅黑" panose="020B0503020204020204" charset="-122"/>
              </a:rPr>
              <a:t>该期间借款额”来计算</a:t>
            </a:r>
            <a:r>
              <a:rPr lang="zh-CN" altLang="en-US" sz="2200" b="1" dirty="0" smtClean="0">
                <a:latin typeface="微软雅黑" panose="020B0503020204020204" charset="-122"/>
                <a:ea typeface="微软雅黑" panose="020B0503020204020204" charset="-122"/>
              </a:rPr>
              <a:t>。</a:t>
            </a:r>
            <a:endParaRPr lang="en-US" altLang="zh-CN" sz="2200" b="1" i="0" dirty="0">
              <a:effectLst/>
              <a:latin typeface="微软雅黑" panose="020B0503020204020204" charset="-122"/>
              <a:ea typeface="微软雅黑" panose="020B0503020204020204" charset="-122"/>
            </a:endParaRPr>
          </a:p>
          <a:p>
            <a:pPr>
              <a:lnSpc>
                <a:spcPct val="150000"/>
              </a:lnSpc>
            </a:pPr>
            <a:r>
              <a:rPr lang="zh-CN" altLang="en-US" sz="2200" b="1" i="0" dirty="0">
                <a:solidFill>
                  <a:srgbClr val="FF0000"/>
                </a:solidFill>
                <a:effectLst/>
                <a:latin typeface="微软雅黑" panose="020B0503020204020204" charset="-122"/>
                <a:ea typeface="微软雅黑" panose="020B0503020204020204" charset="-122"/>
              </a:rPr>
              <a:t>　　 企业一个年度内不得扣除的借款利息总额为该年度内每一计算期不得扣除的借款利息额之和</a:t>
            </a:r>
            <a:r>
              <a:rPr lang="zh-CN" altLang="en-US" sz="2200" b="1" i="0" dirty="0" smtClean="0">
                <a:solidFill>
                  <a:srgbClr val="FF0000"/>
                </a:solidFill>
                <a:effectLst/>
                <a:latin typeface="微软雅黑" panose="020B0503020204020204" charset="-122"/>
                <a:ea typeface="微软雅黑" panose="020B0503020204020204" charset="-122"/>
              </a:rPr>
              <a:t>。</a:t>
            </a:r>
            <a:endParaRPr lang="en-US" altLang="zh-CN" sz="2200" b="1" i="0" dirty="0">
              <a:effectLst/>
              <a:latin typeface="微软雅黑" panose="020B0503020204020204" charset="-122"/>
              <a:ea typeface="微软雅黑" panose="020B0503020204020204" charset="-122"/>
            </a:endParaRPr>
          </a:p>
          <a:p>
            <a:pPr>
              <a:lnSpc>
                <a:spcPct val="150000"/>
              </a:lnSpc>
            </a:pPr>
            <a:r>
              <a:rPr lang="zh-CN" altLang="en-US" sz="2200" b="1" i="0" dirty="0">
                <a:effectLst/>
                <a:latin typeface="微软雅黑" panose="020B0503020204020204" charset="-122"/>
                <a:ea typeface="微软雅黑" panose="020B0503020204020204" charset="-122"/>
              </a:rPr>
              <a:t>政策依据</a:t>
            </a:r>
            <a:r>
              <a:rPr lang="en-US" altLang="zh-CN" sz="2200" b="1" i="0" dirty="0">
                <a:effectLst/>
                <a:latin typeface="微软雅黑" panose="020B0503020204020204" charset="-122"/>
                <a:ea typeface="微软雅黑" panose="020B0503020204020204" charset="-122"/>
              </a:rPr>
              <a:t>《</a:t>
            </a:r>
            <a:r>
              <a:rPr lang="zh-CN" altLang="en-US" sz="2200" b="1" i="0" dirty="0">
                <a:effectLst/>
                <a:latin typeface="微软雅黑" panose="020B0503020204020204" charset="-122"/>
                <a:ea typeface="微软雅黑" panose="020B0503020204020204" charset="-122"/>
              </a:rPr>
              <a:t>国家税务总局关于企业投资者投资未到位而发生的利息支出企业所得税前扣除问题的批复</a:t>
            </a:r>
            <a:r>
              <a:rPr lang="en-US" altLang="zh-CN" sz="2200" b="1" i="0" dirty="0">
                <a:effectLst/>
                <a:latin typeface="微软雅黑" panose="020B0503020204020204" charset="-122"/>
                <a:ea typeface="微软雅黑" panose="020B0503020204020204" charset="-122"/>
              </a:rPr>
              <a:t>》(</a:t>
            </a:r>
            <a:r>
              <a:rPr lang="zh-CN" altLang="en-US" sz="2200" b="1" i="0" dirty="0">
                <a:effectLst/>
                <a:latin typeface="微软雅黑" panose="020B0503020204020204" charset="-122"/>
                <a:ea typeface="微软雅黑" panose="020B0503020204020204" charset="-122"/>
              </a:rPr>
              <a:t>国税函</a:t>
            </a:r>
            <a:r>
              <a:rPr lang="en-US" altLang="zh-CN" sz="2200" b="1" i="0" dirty="0">
                <a:effectLst/>
                <a:latin typeface="微软雅黑" panose="020B0503020204020204" charset="-122"/>
                <a:ea typeface="微软雅黑" panose="020B0503020204020204" charset="-122"/>
              </a:rPr>
              <a:t>〔2009〕312</a:t>
            </a:r>
            <a:r>
              <a:rPr lang="zh-CN" altLang="en-US" sz="2200" b="1" i="0" dirty="0">
                <a:effectLst/>
                <a:latin typeface="微软雅黑" panose="020B0503020204020204" charset="-122"/>
                <a:ea typeface="微软雅黑" panose="020B0503020204020204" charset="-122"/>
              </a:rPr>
              <a:t>号</a:t>
            </a:r>
            <a:r>
              <a:rPr lang="en-US" altLang="zh-CN" sz="2200" b="1" i="0" dirty="0">
                <a:effectLst/>
                <a:latin typeface="微软雅黑" panose="020B0503020204020204" charset="-122"/>
                <a:ea typeface="微软雅黑" panose="020B0503020204020204" charset="-122"/>
              </a:rPr>
              <a:t>) </a:t>
            </a:r>
            <a:r>
              <a:rPr lang="zh-CN" altLang="en-US" sz="2200" b="1" i="0" dirty="0">
                <a:effectLst/>
                <a:latin typeface="微软雅黑" panose="020B0503020204020204" charset="-122"/>
                <a:ea typeface="微软雅黑" panose="020B0503020204020204" charset="-122"/>
              </a:rPr>
              <a:t>规定</a:t>
            </a:r>
            <a:endParaRPr lang="zh-CN" altLang="en-US" sz="2200" b="1" dirty="0">
              <a:latin typeface="微软雅黑" panose="020B0503020204020204" charset="-122"/>
              <a:ea typeface="微软雅黑" panose="020B050302020402020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4" name="矩形 13"/>
          <p:cNvSpPr/>
          <p:nvPr/>
        </p:nvSpPr>
        <p:spPr>
          <a:xfrm>
            <a:off x="2603500" y="5344737"/>
            <a:ext cx="8943975" cy="398780"/>
          </a:xfrm>
          <a:prstGeom prst="rect">
            <a:avLst/>
          </a:prstGeom>
        </p:spPr>
        <p:txBody>
          <a:bodyPr wrap="square">
            <a:spAutoFit/>
          </a:bodyPr>
          <a:lstStyle/>
          <a:p>
            <a:pPr>
              <a:lnSpc>
                <a:spcPct val="125000"/>
              </a:lnSpc>
            </a:pPr>
            <a:r>
              <a:rPr sz="1600" b="1" dirty="0">
                <a:latin typeface="微软雅黑" panose="020B0503020204020204" charset="-122"/>
                <a:ea typeface="微软雅黑" panose="020B0503020204020204" charset="-122"/>
                <a:cs typeface="微软雅黑" panose="020B0503020204020204" charset="-122"/>
              </a:rPr>
              <a:t> </a:t>
            </a:r>
            <a:endParaRPr sz="1600" b="1" dirty="0">
              <a:latin typeface="微软雅黑" panose="020B0503020204020204" charset="-122"/>
              <a:ea typeface="微软雅黑" panose="020B0503020204020204" charset="-122"/>
              <a:cs typeface="微软雅黑" panose="020B0503020204020204" charset="-122"/>
            </a:endParaRPr>
          </a:p>
        </p:txBody>
      </p:sp>
      <p:sp>
        <p:nvSpPr>
          <p:cNvPr id="100" name="文本框 99"/>
          <p:cNvSpPr txBox="1"/>
          <p:nvPr/>
        </p:nvSpPr>
        <p:spPr>
          <a:xfrm>
            <a:off x="2644492" y="1429110"/>
            <a:ext cx="6976937" cy="4401205"/>
          </a:xfrm>
          <a:prstGeom prst="rect">
            <a:avLst/>
          </a:prstGeom>
          <a:noFill/>
          <a:ln w="9525">
            <a:noFill/>
          </a:ln>
        </p:spPr>
        <p:txBody>
          <a:bodyPr wrap="square">
            <a:spAutoFit/>
          </a:bodyPr>
          <a:lstStyle/>
          <a:p>
            <a:pPr indent="295275">
              <a:lnSpc>
                <a:spcPct val="200000"/>
              </a:lnSpc>
            </a:pPr>
            <a:r>
              <a:rPr lang="zh-CN" altLang="en-US" sz="12000" b="1" dirty="0">
                <a:solidFill>
                  <a:schemeClr val="tx1"/>
                </a:solidFill>
                <a:latin typeface="微软雅黑" panose="020B0503020204020204" charset="-122"/>
                <a:ea typeface="微软雅黑" panose="020B0503020204020204" charset="-122"/>
                <a:cs typeface="微软雅黑" panose="020B0503020204020204" charset="-122"/>
              </a:rPr>
              <a:t>谢谢大家</a:t>
            </a:r>
            <a:endParaRPr sz="12000" b="1" dirty="0">
              <a:solidFill>
                <a:schemeClr val="tx1"/>
              </a:solidFill>
              <a:latin typeface="微软雅黑" panose="020B0503020204020204" charset="-122"/>
              <a:ea typeface="微软雅黑" panose="020B0503020204020204" charset="-122"/>
              <a:cs typeface="微软雅黑" panose="020B0503020204020204" charset="-122"/>
            </a:endParaRPr>
          </a:p>
          <a:p>
            <a:pPr indent="295275">
              <a:lnSpc>
                <a:spcPct val="200000"/>
              </a:lnSpc>
            </a:pPr>
            <a:r>
              <a:rPr lang="en-US" altLang="zh-CN" sz="2000" b="1" dirty="0">
                <a:solidFill>
                  <a:srgbClr val="FF0000"/>
                </a:solidFill>
                <a:latin typeface="微软雅黑" panose="020B0503020204020204" charset="-122"/>
                <a:ea typeface="微软雅黑" panose="020B0503020204020204" charset="-122"/>
                <a:cs typeface="微软雅黑" panose="020B0503020204020204" charset="-122"/>
              </a:rPr>
              <a:t> </a:t>
            </a:r>
            <a:r>
              <a:rPr lang="en-US" altLang="zh-CN" sz="2000" b="1" dirty="0">
                <a:solidFill>
                  <a:srgbClr val="FF0000"/>
                </a:solidFill>
                <a:latin typeface="微软雅黑" panose="020B0503020204020204" charset="-122"/>
                <a:ea typeface="微软雅黑" panose="020B0503020204020204" charset="-122"/>
                <a:cs typeface="微软雅黑" panose="020B0503020204020204" charset="-122"/>
                <a:sym typeface="+mn-ea"/>
              </a:rPr>
              <a:t> </a:t>
            </a:r>
            <a:endParaRPr lang="zh-CN" altLang="en-US" sz="2000" b="1"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animEffect transition="in" filter="fade">
                                      <p:cBhvr>
                                        <p:cTn id="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305347"/>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305347"/>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305347"/>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157605" y="284873"/>
            <a:ext cx="6741160" cy="272402"/>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solidFill>
                <a:latin typeface="微软雅黑" panose="020B0503020204020204" charset="-122"/>
                <a:ea typeface="微软雅黑" panose="020B0503020204020204" charset="-122"/>
                <a:cs typeface="Segoe UI Light" panose="020B0502040204020203" charset="0"/>
              </a:rPr>
              <a:t>利息支出相关政策要点</a:t>
            </a:r>
            <a:endParaRPr lang="zh-CN" altLang="en-US" sz="2000" b="1" dirty="0">
              <a:solidFill>
                <a:schemeClr val="bg1"/>
              </a:solidFill>
              <a:latin typeface="微软雅黑" panose="020B0503020204020204" charset="-122"/>
              <a:ea typeface="微软雅黑" panose="020B0503020204020204" charset="-122"/>
              <a:cs typeface="Segoe UI Light" panose="020B0502040204020203" charset="0"/>
            </a:endParaRPr>
          </a:p>
        </p:txBody>
      </p:sp>
      <p:sp>
        <p:nvSpPr>
          <p:cNvPr id="7" name="矩形 6"/>
          <p:cNvSpPr/>
          <p:nvPr/>
        </p:nvSpPr>
        <p:spPr>
          <a:xfrm>
            <a:off x="792078" y="1220235"/>
            <a:ext cx="10037445" cy="461665"/>
          </a:xfrm>
          <a:prstGeom prst="rect">
            <a:avLst/>
          </a:prstGeom>
        </p:spPr>
        <p:txBody>
          <a:bodyPr wrap="square">
            <a:spAutoFit/>
          </a:bodyPr>
          <a:lstStyle/>
          <a:p>
            <a:r>
              <a:rPr lang="zh-CN" altLang="en-US" sz="2400" b="1" dirty="0">
                <a:latin typeface="微软雅黑" panose="020B0503020204020204" charset="-122"/>
                <a:ea typeface="微软雅黑" panose="020B0503020204020204" charset="-122"/>
              </a:rPr>
              <a:t>一、</a:t>
            </a:r>
            <a:r>
              <a:rPr lang="zh-CN" altLang="en-US" sz="2400" b="1" dirty="0">
                <a:latin typeface="微软雅黑" panose="020B0503020204020204" charset="-122"/>
                <a:ea typeface="微软雅黑" panose="020B0503020204020204" charset="-122"/>
              </a:rPr>
              <a:t>政策依据</a:t>
            </a:r>
            <a:endParaRPr lang="zh-CN" altLang="en-US" sz="2400" b="1" dirty="0">
              <a:latin typeface="微软雅黑" panose="020B0503020204020204" charset="-122"/>
              <a:ea typeface="微软雅黑" panose="020B0503020204020204" charset="-122"/>
              <a:cs typeface="微软雅黑" panose="020B0503020204020204" charset="-122"/>
              <a:sym typeface="+mn-ea"/>
            </a:endParaRPr>
          </a:p>
        </p:txBody>
      </p:sp>
      <p:sp>
        <p:nvSpPr>
          <p:cNvPr id="14" name="矩形 13"/>
          <p:cNvSpPr/>
          <p:nvPr/>
        </p:nvSpPr>
        <p:spPr>
          <a:xfrm>
            <a:off x="2538095" y="5350785"/>
            <a:ext cx="8943975" cy="398780"/>
          </a:xfrm>
          <a:prstGeom prst="rect">
            <a:avLst/>
          </a:prstGeom>
        </p:spPr>
        <p:txBody>
          <a:bodyPr wrap="square">
            <a:spAutoFit/>
          </a:bodyPr>
          <a:lstStyle/>
          <a:p>
            <a:pPr>
              <a:lnSpc>
                <a:spcPct val="125000"/>
              </a:lnSpc>
            </a:pPr>
            <a:r>
              <a:rPr sz="1600" b="1" dirty="0">
                <a:latin typeface="微软雅黑" panose="020B0503020204020204" charset="-122"/>
                <a:ea typeface="微软雅黑" panose="020B0503020204020204" charset="-122"/>
                <a:cs typeface="微软雅黑" panose="020B0503020204020204" charset="-122"/>
              </a:rPr>
              <a:t> </a:t>
            </a:r>
            <a:endParaRPr sz="1600" b="1" dirty="0">
              <a:latin typeface="微软雅黑" panose="020B0503020204020204" charset="-122"/>
              <a:ea typeface="微软雅黑" panose="020B0503020204020204" charset="-122"/>
              <a:cs typeface="微软雅黑" panose="020B0503020204020204" charset="-122"/>
            </a:endParaRPr>
          </a:p>
        </p:txBody>
      </p:sp>
      <p:sp>
        <p:nvSpPr>
          <p:cNvPr id="100" name="文本框 99"/>
          <p:cNvSpPr txBox="1"/>
          <p:nvPr/>
        </p:nvSpPr>
        <p:spPr>
          <a:xfrm>
            <a:off x="765910" y="1638252"/>
            <a:ext cx="10716160" cy="5170646"/>
          </a:xfrm>
          <a:prstGeom prst="rect">
            <a:avLst/>
          </a:prstGeom>
          <a:noFill/>
          <a:ln w="9525">
            <a:noFill/>
          </a:ln>
        </p:spPr>
        <p:txBody>
          <a:bodyPr wrap="square">
            <a:spAutoFit/>
          </a:bodyPr>
          <a:lstStyle/>
          <a:p>
            <a:pPr>
              <a:lnSpc>
                <a:spcPct val="200000"/>
              </a:lnSpc>
            </a:pPr>
            <a:r>
              <a:rPr lang="zh-CN" altLang="en-US" sz="2200" b="1" dirty="0">
                <a:latin typeface="微软雅黑" panose="020B0503020204020204" charset="-122"/>
                <a:ea typeface="微软雅黑" panose="020B0503020204020204" charset="-122"/>
              </a:rPr>
              <a:t>第三十八条　企业在生产经营活动中发生的下列利息支出，准予扣除：</a:t>
            </a:r>
            <a:endParaRPr lang="zh-CN" altLang="en-US" sz="2200" b="1" dirty="0">
              <a:latin typeface="微软雅黑" panose="020B0503020204020204" charset="-122"/>
              <a:ea typeface="微软雅黑" panose="020B0503020204020204" charset="-122"/>
            </a:endParaRPr>
          </a:p>
          <a:p>
            <a:pPr>
              <a:lnSpc>
                <a:spcPct val="200000"/>
              </a:lnSpc>
            </a:pPr>
            <a:r>
              <a:rPr lang="zh-CN" altLang="en-US" sz="2200" b="1" dirty="0">
                <a:latin typeface="微软雅黑" panose="020B0503020204020204" charset="-122"/>
                <a:ea typeface="微软雅黑" panose="020B0503020204020204" charset="-122"/>
              </a:rPr>
              <a:t>      （一）非金融企业</a:t>
            </a:r>
            <a:r>
              <a:rPr lang="zh-CN" altLang="en-US" sz="2200" b="1" dirty="0">
                <a:solidFill>
                  <a:srgbClr val="FF0000"/>
                </a:solidFill>
                <a:latin typeface="微软雅黑" panose="020B0503020204020204" charset="-122"/>
                <a:ea typeface="微软雅黑" panose="020B0503020204020204" charset="-122"/>
              </a:rPr>
              <a:t>向金融企业</a:t>
            </a:r>
            <a:r>
              <a:rPr lang="zh-CN" altLang="en-US" sz="2200" b="1" dirty="0">
                <a:latin typeface="微软雅黑" panose="020B0503020204020204" charset="-122"/>
                <a:ea typeface="微软雅黑" panose="020B0503020204020204" charset="-122"/>
              </a:rPr>
              <a:t>借款的利息支出、金融企业的各项存款利息支出和同业拆借利息支出、企业经批准发行债券的利息支出；</a:t>
            </a:r>
            <a:endParaRPr lang="zh-CN" altLang="en-US" sz="2200" b="1" dirty="0">
              <a:latin typeface="微软雅黑" panose="020B0503020204020204" charset="-122"/>
              <a:ea typeface="微软雅黑" panose="020B0503020204020204" charset="-122"/>
            </a:endParaRPr>
          </a:p>
          <a:p>
            <a:pPr>
              <a:lnSpc>
                <a:spcPct val="200000"/>
              </a:lnSpc>
            </a:pPr>
            <a:r>
              <a:rPr lang="zh-CN" altLang="en-US" sz="2200" b="1" dirty="0">
                <a:latin typeface="微软雅黑" panose="020B0503020204020204" charset="-122"/>
                <a:ea typeface="微软雅黑" panose="020B0503020204020204" charset="-122"/>
              </a:rPr>
              <a:t>      （二）非金融企业向</a:t>
            </a:r>
            <a:r>
              <a:rPr lang="zh-CN" altLang="en-US" sz="2200" b="1" dirty="0">
                <a:solidFill>
                  <a:srgbClr val="FF0000"/>
                </a:solidFill>
                <a:latin typeface="微软雅黑" panose="020B0503020204020204" charset="-122"/>
                <a:ea typeface="微软雅黑" panose="020B0503020204020204" charset="-122"/>
              </a:rPr>
              <a:t>非金融企业</a:t>
            </a:r>
            <a:r>
              <a:rPr lang="zh-CN" altLang="en-US" sz="2200" b="1" dirty="0">
                <a:latin typeface="微软雅黑" panose="020B0503020204020204" charset="-122"/>
                <a:ea typeface="微软雅黑" panose="020B0503020204020204" charset="-122"/>
              </a:rPr>
              <a:t>借款的利息支出，不超过按照金融企业同期同类贷款利率计算的数额的部分。</a:t>
            </a:r>
            <a:endParaRPr lang="en-US" altLang="zh-CN" sz="2200" b="1" dirty="0">
              <a:latin typeface="微软雅黑" panose="020B0503020204020204" charset="-122"/>
              <a:ea typeface="微软雅黑" panose="020B0503020204020204" charset="-122"/>
            </a:endParaRPr>
          </a:p>
          <a:p>
            <a:endParaRPr lang="en-US" altLang="zh-CN" sz="2200" dirty="0"/>
          </a:p>
          <a:p>
            <a:endParaRPr lang="en-US" altLang="zh-CN" sz="2200" dirty="0"/>
          </a:p>
          <a:p>
            <a:r>
              <a:rPr lang="zh-CN" altLang="en-US" sz="2200" dirty="0">
                <a:latin typeface="微软雅黑" panose="020B0503020204020204" charset="-122"/>
                <a:ea typeface="微软雅黑" panose="020B0503020204020204" charset="-122"/>
              </a:rPr>
              <a:t>      </a:t>
            </a:r>
            <a:r>
              <a:rPr lang="zh-CN" altLang="en-US" sz="2200" b="1" dirty="0">
                <a:latin typeface="微软雅黑" panose="020B0503020204020204" charset="-122"/>
                <a:ea typeface="微软雅黑" panose="020B0503020204020204" charset="-122"/>
              </a:rPr>
              <a:t>政策依据</a:t>
            </a:r>
            <a:r>
              <a:rPr lang="en-US" altLang="zh-CN" sz="2200" b="1" dirty="0">
                <a:latin typeface="微软雅黑" panose="020B0503020204020204" charset="-122"/>
                <a:ea typeface="微软雅黑" panose="020B0503020204020204" charset="-122"/>
              </a:rPr>
              <a:t>:《</a:t>
            </a:r>
            <a:r>
              <a:rPr lang="zh-CN" altLang="en-US" sz="2200" b="1" dirty="0">
                <a:latin typeface="微软雅黑" panose="020B0503020204020204" charset="-122"/>
                <a:ea typeface="微软雅黑" panose="020B0503020204020204" charset="-122"/>
              </a:rPr>
              <a:t>中华人民共和国企业所得税法实施条例</a:t>
            </a:r>
            <a:r>
              <a:rPr lang="en-US" altLang="zh-CN" sz="2200" b="1" dirty="0">
                <a:latin typeface="微软雅黑" panose="020B0503020204020204" charset="-122"/>
                <a:ea typeface="微软雅黑" panose="020B0503020204020204" charset="-122"/>
              </a:rPr>
              <a:t>》</a:t>
            </a:r>
            <a:r>
              <a:rPr lang="zh-CN" altLang="en-US" sz="2200" b="1" dirty="0">
                <a:latin typeface="微软雅黑" panose="020B0503020204020204" charset="-122"/>
                <a:ea typeface="微软雅黑" panose="020B0503020204020204" charset="-122"/>
              </a:rPr>
              <a:t>第三十八条</a:t>
            </a:r>
            <a:endParaRPr lang="en-US" altLang="zh-CN" sz="2200" b="1" dirty="0">
              <a:latin typeface="微软雅黑" panose="020B0503020204020204" charset="-122"/>
              <a:ea typeface="微软雅黑" panose="020B0503020204020204" charset="-122"/>
            </a:endParaRPr>
          </a:p>
          <a:p>
            <a:endParaRPr lang="en-US" altLang="zh-CN" sz="2200" b="1" dirty="0"/>
          </a:p>
          <a:p>
            <a:endParaRPr lang="zh-CN" altLang="en-US" sz="22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0">
                                            <p:txEl>
                                              <p:pRg st="0" end="0"/>
                                            </p:txEl>
                                          </p:spTgt>
                                        </p:tgtEl>
                                        <p:attrNameLst>
                                          <p:attrName>style.visibility</p:attrName>
                                        </p:attrNameLst>
                                      </p:cBhvr>
                                      <p:to>
                                        <p:strVal val="visible"/>
                                      </p:to>
                                    </p:set>
                                    <p:animEffect transition="in" filter="wipe(left)">
                                      <p:cBhvr>
                                        <p:cTn id="12" dur="500"/>
                                        <p:tgtEl>
                                          <p:spTgt spid="10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0">
                                            <p:txEl>
                                              <p:pRg st="1" end="1"/>
                                            </p:txEl>
                                          </p:spTgt>
                                        </p:tgtEl>
                                        <p:attrNameLst>
                                          <p:attrName>style.visibility</p:attrName>
                                        </p:attrNameLst>
                                      </p:cBhvr>
                                      <p:to>
                                        <p:strVal val="visible"/>
                                      </p:to>
                                    </p:set>
                                    <p:animEffect transition="in" filter="wipe(up)">
                                      <p:cBhvr>
                                        <p:cTn id="17" dur="500"/>
                                        <p:tgtEl>
                                          <p:spTgt spid="10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0">
                                            <p:txEl>
                                              <p:pRg st="2" end="2"/>
                                            </p:txEl>
                                          </p:spTgt>
                                        </p:tgtEl>
                                        <p:attrNameLst>
                                          <p:attrName>style.visibility</p:attrName>
                                        </p:attrNameLst>
                                      </p:cBhvr>
                                      <p:to>
                                        <p:strVal val="visible"/>
                                      </p:to>
                                    </p:set>
                                    <p:animEffect transition="in" filter="wipe(up)">
                                      <p:cBhvr>
                                        <p:cTn id="22" dur="500"/>
                                        <p:tgtEl>
                                          <p:spTgt spid="10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0">
                                            <p:txEl>
                                              <p:pRg st="5" end="5"/>
                                            </p:txEl>
                                          </p:spTgt>
                                        </p:tgtEl>
                                        <p:attrNameLst>
                                          <p:attrName>style.visibility</p:attrName>
                                        </p:attrNameLst>
                                      </p:cBhvr>
                                      <p:to>
                                        <p:strVal val="visible"/>
                                      </p:to>
                                    </p:set>
                                    <p:anim calcmode="lin" valueType="num">
                                      <p:cBhvr>
                                        <p:cTn id="27" dur="500" fill="hold"/>
                                        <p:tgtEl>
                                          <p:spTgt spid="100">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100">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10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334845"/>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334845"/>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334845"/>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189355" y="294952"/>
            <a:ext cx="7233285" cy="272401"/>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solidFill>
                <a:latin typeface="微软雅黑" panose="020B0503020204020204" charset="-122"/>
                <a:ea typeface="微软雅黑" panose="020B0503020204020204" charset="-122"/>
                <a:cs typeface="Segoe UI Light" panose="020B0502040204020203" charset="0"/>
              </a:rPr>
              <a:t>利息支出相关政策要点</a:t>
            </a:r>
            <a:endParaRPr lang="zh-CN" altLang="en-US" sz="2000" b="1" dirty="0">
              <a:solidFill>
                <a:schemeClr val="bg1"/>
              </a:solidFill>
              <a:latin typeface="微软雅黑" panose="020B0503020204020204" charset="-122"/>
              <a:ea typeface="微软雅黑" panose="020B0503020204020204" charset="-122"/>
              <a:cs typeface="Segoe UI Light" panose="020B0502040204020203" charset="0"/>
            </a:endParaRPr>
          </a:p>
        </p:txBody>
      </p:sp>
      <p:sp>
        <p:nvSpPr>
          <p:cNvPr id="7" name="矩形 6"/>
          <p:cNvSpPr/>
          <p:nvPr/>
        </p:nvSpPr>
        <p:spPr>
          <a:xfrm>
            <a:off x="673424" y="1000125"/>
            <a:ext cx="9823127" cy="562783"/>
          </a:xfrm>
          <a:prstGeom prst="rect">
            <a:avLst/>
          </a:prstGeom>
        </p:spPr>
        <p:txBody>
          <a:bodyPr wrap="square">
            <a:spAutoFit/>
          </a:bodyPr>
          <a:lstStyle/>
          <a:p>
            <a:pPr algn="just">
              <a:lnSpc>
                <a:spcPct val="200000"/>
              </a:lnSpc>
            </a:pPr>
            <a:r>
              <a:rPr lang="en-US" altLang="zh-CN" b="1" kern="100" dirty="0">
                <a:effectLst/>
                <a:latin typeface="微软雅黑" panose="020B0503020204020204" charset="-122"/>
                <a:ea typeface="微软雅黑" panose="020B0503020204020204" charset="-122"/>
                <a:cs typeface="Times New Roman" panose="02020603050405020304" charset="0"/>
              </a:rPr>
              <a:t>     </a:t>
            </a:r>
            <a:endParaRPr lang="zh-CN" altLang="zh-CN" b="1" kern="100" dirty="0">
              <a:effectLst/>
              <a:latin typeface="微软雅黑" panose="020B0503020204020204" charset="-122"/>
              <a:ea typeface="微软雅黑" panose="020B0503020204020204" charset="-122"/>
              <a:cs typeface="Times New Roman" panose="02020603050405020304" charset="0"/>
            </a:endParaRPr>
          </a:p>
        </p:txBody>
      </p:sp>
      <p:sp>
        <p:nvSpPr>
          <p:cNvPr id="14" name="矩形 13"/>
          <p:cNvSpPr/>
          <p:nvPr/>
        </p:nvSpPr>
        <p:spPr>
          <a:xfrm>
            <a:off x="2559957" y="5290309"/>
            <a:ext cx="8943975" cy="398780"/>
          </a:xfrm>
          <a:prstGeom prst="rect">
            <a:avLst/>
          </a:prstGeom>
        </p:spPr>
        <p:txBody>
          <a:bodyPr wrap="square">
            <a:spAutoFit/>
          </a:bodyPr>
          <a:lstStyle/>
          <a:p>
            <a:pPr>
              <a:lnSpc>
                <a:spcPct val="125000"/>
              </a:lnSpc>
            </a:pPr>
            <a:r>
              <a:rPr sz="1600" b="1" dirty="0">
                <a:latin typeface="微软雅黑" panose="020B0503020204020204" charset="-122"/>
                <a:ea typeface="微软雅黑" panose="020B0503020204020204" charset="-122"/>
                <a:cs typeface="微软雅黑" panose="020B0503020204020204" charset="-122"/>
              </a:rPr>
              <a:t> </a:t>
            </a:r>
            <a:endParaRPr sz="1600" b="1" dirty="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1654142" y="769653"/>
            <a:ext cx="9245830" cy="5786199"/>
          </a:xfrm>
          <a:prstGeom prst="rect">
            <a:avLst/>
          </a:prstGeom>
          <a:noFill/>
        </p:spPr>
        <p:txBody>
          <a:bodyPr wrap="square">
            <a:spAutoFit/>
          </a:bodyPr>
          <a:lstStyle/>
          <a:p>
            <a:pPr>
              <a:lnSpc>
                <a:spcPct val="200000"/>
              </a:lnSpc>
            </a:pPr>
            <a:r>
              <a:rPr lang="zh-CN" altLang="en-US" sz="2200" b="1" dirty="0">
                <a:latin typeface="微软雅黑" panose="020B0503020204020204" charset="-122"/>
                <a:ea typeface="微软雅黑" panose="020B0503020204020204" charset="-122"/>
              </a:rPr>
              <a:t>二、  借款对象不同渠道</a:t>
            </a:r>
            <a:endParaRPr lang="en-US" altLang="zh-CN" sz="2200" b="1" dirty="0">
              <a:latin typeface="微软雅黑" panose="020B0503020204020204" charset="-122"/>
              <a:ea typeface="微软雅黑" panose="020B0503020204020204" charset="-122"/>
            </a:endParaRPr>
          </a:p>
          <a:p>
            <a:pPr>
              <a:lnSpc>
                <a:spcPct val="200000"/>
              </a:lnSpc>
            </a:pPr>
            <a:r>
              <a:rPr lang="en-US" altLang="zh-CN" sz="2200" b="1" dirty="0">
                <a:latin typeface="微软雅黑" panose="020B0503020204020204" charset="-122"/>
                <a:ea typeface="微软雅黑" panose="020B0503020204020204" charset="-122"/>
              </a:rPr>
              <a:t>1</a:t>
            </a:r>
            <a:r>
              <a:rPr lang="zh-CN" altLang="en-US" sz="2200" b="1" dirty="0">
                <a:latin typeface="微软雅黑" panose="020B0503020204020204" charset="-122"/>
                <a:ea typeface="微软雅黑" panose="020B0503020204020204" charset="-122"/>
              </a:rPr>
              <a:t>、</a:t>
            </a:r>
            <a:r>
              <a:rPr lang="zh-CN" altLang="en-US" sz="2200" b="1" i="0" dirty="0">
                <a:effectLst/>
                <a:latin typeface="微软雅黑" panose="020B0503020204020204" charset="-122"/>
                <a:ea typeface="微软雅黑" panose="020B0503020204020204" charset="-122"/>
              </a:rPr>
              <a:t>向金融企业借款</a:t>
            </a:r>
            <a:endParaRPr lang="en-US" altLang="zh-CN" sz="2200" b="1" i="0" dirty="0">
              <a:effectLst/>
              <a:latin typeface="微软雅黑" panose="020B0503020204020204" charset="-122"/>
              <a:ea typeface="微软雅黑" panose="020B0503020204020204" charset="-122"/>
            </a:endParaRPr>
          </a:p>
          <a:p>
            <a:pPr>
              <a:lnSpc>
                <a:spcPct val="200000"/>
              </a:lnSpc>
            </a:pPr>
            <a:r>
              <a:rPr lang="en-US" altLang="zh-CN" sz="2200" b="1" dirty="0">
                <a:latin typeface="微软雅黑" panose="020B0503020204020204" charset="-122"/>
                <a:ea typeface="微软雅黑" panose="020B0503020204020204" charset="-122"/>
              </a:rPr>
              <a:t>2</a:t>
            </a:r>
            <a:r>
              <a:rPr lang="zh-CN" altLang="en-US" sz="2200" b="1" dirty="0">
                <a:latin typeface="微软雅黑" panose="020B0503020204020204" charset="-122"/>
                <a:ea typeface="微软雅黑" panose="020B0503020204020204" charset="-122"/>
              </a:rPr>
              <a:t>、</a:t>
            </a:r>
            <a:r>
              <a:rPr lang="zh-CN" altLang="en-US" sz="2200" b="1" dirty="0">
                <a:effectLst/>
                <a:latin typeface="微软雅黑" panose="020B0503020204020204" charset="-122"/>
                <a:ea typeface="微软雅黑" panose="020B0503020204020204" charset="-122"/>
              </a:rPr>
              <a:t>向非金融企业（非关联方）借款</a:t>
            </a:r>
            <a:endParaRPr lang="zh-CN" altLang="en-US" sz="2200" b="1" dirty="0">
              <a:effectLst/>
              <a:latin typeface="微软雅黑" panose="020B0503020204020204" charset="-122"/>
              <a:ea typeface="微软雅黑" panose="020B0503020204020204" charset="-122"/>
            </a:endParaRPr>
          </a:p>
          <a:p>
            <a:pPr>
              <a:lnSpc>
                <a:spcPct val="200000"/>
              </a:lnSpc>
            </a:pPr>
            <a:r>
              <a:rPr lang="en-US" altLang="zh-CN" sz="2200" b="1" dirty="0">
                <a:latin typeface="微软雅黑" panose="020B0503020204020204" charset="-122"/>
                <a:ea typeface="微软雅黑" panose="020B0503020204020204" charset="-122"/>
              </a:rPr>
              <a:t>3</a:t>
            </a:r>
            <a:r>
              <a:rPr lang="zh-CN" altLang="en-US" sz="2200" b="1" dirty="0">
                <a:latin typeface="微软雅黑" panose="020B0503020204020204" charset="-122"/>
                <a:ea typeface="微软雅黑" panose="020B0503020204020204" charset="-122"/>
              </a:rPr>
              <a:t>、</a:t>
            </a:r>
            <a:r>
              <a:rPr lang="zh-CN" altLang="zh-CN" sz="2200" b="1" kern="100" dirty="0">
                <a:effectLst/>
                <a:latin typeface="微软雅黑" panose="020B0503020204020204" charset="-122"/>
                <a:ea typeface="微软雅黑" panose="020B0503020204020204" charset="-122"/>
                <a:cs typeface="Times New Roman" panose="02020603050405020304" charset="0"/>
              </a:rPr>
              <a:t>向非金融企业（关联方）借款</a:t>
            </a:r>
            <a:endParaRPr lang="zh-CN" altLang="zh-CN" sz="2200" b="1" kern="100" dirty="0">
              <a:effectLst/>
              <a:latin typeface="微软雅黑" panose="020B0503020204020204" charset="-122"/>
              <a:ea typeface="微软雅黑" panose="020B0503020204020204" charset="-122"/>
              <a:cs typeface="Times New Roman" panose="02020603050405020304" charset="0"/>
            </a:endParaRPr>
          </a:p>
          <a:p>
            <a:pPr>
              <a:lnSpc>
                <a:spcPct val="200000"/>
              </a:lnSpc>
            </a:pPr>
            <a:r>
              <a:rPr lang="en-US" altLang="zh-CN" sz="2200" b="1" dirty="0">
                <a:latin typeface="微软雅黑" panose="020B0503020204020204" charset="-122"/>
                <a:ea typeface="微软雅黑" panose="020B0503020204020204" charset="-122"/>
              </a:rPr>
              <a:t>4</a:t>
            </a:r>
            <a:r>
              <a:rPr lang="zh-CN" altLang="en-US" sz="2200" b="1" dirty="0">
                <a:latin typeface="微软雅黑" panose="020B0503020204020204" charset="-122"/>
                <a:ea typeface="微软雅黑" panose="020B0503020204020204" charset="-122"/>
              </a:rPr>
              <a:t>、</a:t>
            </a:r>
            <a:r>
              <a:rPr lang="zh-CN" altLang="zh-CN" sz="2200" b="1" kern="100" dirty="0">
                <a:effectLst/>
                <a:latin typeface="微软雅黑" panose="020B0503020204020204" charset="-122"/>
                <a:ea typeface="微软雅黑" panose="020B0503020204020204" charset="-122"/>
                <a:cs typeface="Times New Roman" panose="02020603050405020304" charset="0"/>
              </a:rPr>
              <a:t>向自然人借款</a:t>
            </a:r>
            <a:endParaRPr lang="zh-CN" altLang="zh-CN" sz="2200" b="1" kern="100" dirty="0">
              <a:effectLst/>
              <a:latin typeface="微软雅黑" panose="020B0503020204020204" charset="-122"/>
              <a:ea typeface="微软雅黑" panose="020B0503020204020204" charset="-122"/>
              <a:cs typeface="Times New Roman" panose="02020603050405020304" charset="0"/>
            </a:endParaRPr>
          </a:p>
          <a:p>
            <a:pPr>
              <a:lnSpc>
                <a:spcPct val="200000"/>
              </a:lnSpc>
            </a:pPr>
            <a:r>
              <a:rPr lang="en-US" altLang="zh-CN" sz="2200" b="1" dirty="0">
                <a:latin typeface="微软雅黑" panose="020B0503020204020204" charset="-122"/>
                <a:ea typeface="微软雅黑" panose="020B0503020204020204" charset="-122"/>
              </a:rPr>
              <a:t>5</a:t>
            </a:r>
            <a:r>
              <a:rPr lang="zh-CN" altLang="en-US" sz="2200" b="1" dirty="0">
                <a:latin typeface="微软雅黑" panose="020B0503020204020204" charset="-122"/>
                <a:ea typeface="微软雅黑" panose="020B0503020204020204" charset="-122"/>
              </a:rPr>
              <a:t>、</a:t>
            </a:r>
            <a:r>
              <a:rPr lang="zh-CN" altLang="zh-CN" sz="2200" b="1" kern="100" dirty="0">
                <a:effectLst/>
                <a:latin typeface="微软雅黑" panose="020B0503020204020204" charset="-122"/>
                <a:ea typeface="微软雅黑" panose="020B0503020204020204" charset="-122"/>
                <a:cs typeface="Times New Roman" panose="02020603050405020304" charset="0"/>
              </a:rPr>
              <a:t>企业经批准发行债券</a:t>
            </a:r>
            <a:endParaRPr lang="en-US" altLang="zh-CN" sz="2200" b="1" kern="100" dirty="0">
              <a:effectLst/>
              <a:latin typeface="微软雅黑" panose="020B0503020204020204" charset="-122"/>
              <a:ea typeface="微软雅黑" panose="020B0503020204020204" charset="-122"/>
              <a:cs typeface="Times New Roman" panose="02020603050405020304" charset="0"/>
            </a:endParaRPr>
          </a:p>
          <a:p>
            <a:pPr algn="l">
              <a:lnSpc>
                <a:spcPct val="200000"/>
              </a:lnSpc>
            </a:pPr>
            <a:r>
              <a:rPr lang="en-US" altLang="zh-CN" sz="2200" b="1" kern="100" dirty="0">
                <a:latin typeface="微软雅黑" panose="020B0503020204020204" charset="-122"/>
                <a:ea typeface="微软雅黑" panose="020B0503020204020204" charset="-122"/>
                <a:cs typeface="Times New Roman" panose="02020603050405020304" charset="0"/>
              </a:rPr>
              <a:t>6</a:t>
            </a:r>
            <a:r>
              <a:rPr lang="zh-CN" altLang="en-US" sz="2200" b="1" kern="100" dirty="0">
                <a:latin typeface="微软雅黑" panose="020B0503020204020204" charset="-122"/>
                <a:ea typeface="微软雅黑" panose="020B0503020204020204" charset="-122"/>
                <a:cs typeface="Times New Roman" panose="02020603050405020304" charset="0"/>
              </a:rPr>
              <a:t>、</a:t>
            </a:r>
            <a:r>
              <a:rPr lang="zh-CN" altLang="en-US" sz="2200" b="1" i="0" dirty="0">
                <a:solidFill>
                  <a:srgbClr val="333333"/>
                </a:solidFill>
                <a:effectLst/>
                <a:latin typeface="微软雅黑" panose="020B0503020204020204" charset="-122"/>
                <a:ea typeface="微软雅黑" panose="020B0503020204020204" charset="-122"/>
              </a:rPr>
              <a:t>企业借款费用资本化处理</a:t>
            </a:r>
            <a:endParaRPr lang="en-US" altLang="zh-CN" sz="2200" b="1" i="0" dirty="0">
              <a:solidFill>
                <a:srgbClr val="333333"/>
              </a:solidFill>
              <a:effectLst/>
              <a:latin typeface="微软雅黑" panose="020B0503020204020204" charset="-122"/>
              <a:ea typeface="微软雅黑" panose="020B0503020204020204" charset="-122"/>
            </a:endParaRPr>
          </a:p>
          <a:p>
            <a:pPr algn="l">
              <a:lnSpc>
                <a:spcPct val="200000"/>
              </a:lnSpc>
            </a:pPr>
            <a:r>
              <a:rPr lang="en-US" altLang="zh-CN" sz="2200" b="1" dirty="0">
                <a:solidFill>
                  <a:srgbClr val="333333"/>
                </a:solidFill>
                <a:latin typeface="微软雅黑" panose="020B0503020204020204" charset="-122"/>
                <a:ea typeface="微软雅黑" panose="020B0503020204020204" charset="-122"/>
              </a:rPr>
              <a:t>7</a:t>
            </a:r>
            <a:r>
              <a:rPr lang="zh-CN" altLang="en-US" sz="2200" b="1" dirty="0">
                <a:solidFill>
                  <a:srgbClr val="333333"/>
                </a:solidFill>
                <a:latin typeface="微软雅黑" panose="020B0503020204020204" charset="-122"/>
                <a:ea typeface="微软雅黑" panose="020B0503020204020204" charset="-122"/>
              </a:rPr>
              <a:t>、</a:t>
            </a:r>
            <a:r>
              <a:rPr lang="zh-CN" altLang="en-US" sz="2200" b="1" i="0" dirty="0">
                <a:solidFill>
                  <a:srgbClr val="333333"/>
                </a:solidFill>
                <a:effectLst/>
                <a:latin typeface="微软雅黑" panose="020B0503020204020204" charset="-122"/>
                <a:ea typeface="微软雅黑" panose="020B0503020204020204" charset="-122"/>
              </a:rPr>
              <a:t>股东出资未完全到位的企业发生的利息支出处理</a:t>
            </a:r>
            <a:endParaRPr lang="zh-CN" altLang="en-US" sz="2200" b="1" i="0" dirty="0">
              <a:solidFill>
                <a:srgbClr val="333333"/>
              </a:solidFill>
              <a:effectLst/>
              <a:latin typeface="微软雅黑" panose="020B0503020204020204" charset="-122"/>
              <a:ea typeface="微软雅黑" panose="020B0503020204020204" charset="-122"/>
            </a:endParaRPr>
          </a:p>
          <a:p>
            <a:pPr algn="l"/>
            <a:r>
              <a:rPr lang="zh-CN" altLang="en-US" b="0" i="0" dirty="0">
                <a:solidFill>
                  <a:srgbClr val="333333"/>
                </a:solidFill>
                <a:effectLst/>
                <a:latin typeface="微软雅黑" panose="020B0503020204020204" charset="-122"/>
                <a:ea typeface="微软雅黑" panose="020B0503020204020204" charset="-122"/>
              </a:rPr>
              <a:t>　</a:t>
            </a:r>
            <a:endParaRPr lang="zh-CN" altLang="zh-CN" sz="1800" b="1" kern="100" dirty="0">
              <a:effectLst/>
              <a:latin typeface="微软雅黑" panose="020B0503020204020204" charset="-122"/>
              <a:ea typeface="微软雅黑" panose="020B0503020204020204" charset="-122"/>
              <a:cs typeface="Times New Roman" panose="020206030504050203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up)">
                                      <p:cBhvr>
                                        <p:cTn id="21" dur="500"/>
                                        <p:tgtEl>
                                          <p:spTgt spid="3">
                                            <p:txEl>
                                              <p:pRg st="4" end="4"/>
                                            </p:txEl>
                                          </p:spTgt>
                                        </p:tgtEl>
                                      </p:cBhvr>
                                    </p:animEffect>
                                  </p:childTnLst>
                                </p:cTn>
                              </p:par>
                              <p:par>
                                <p:cTn id="22" presetID="22" presetClass="entr" presetSubtype="1"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up)">
                                      <p:cBhvr>
                                        <p:cTn id="24" dur="500"/>
                                        <p:tgtEl>
                                          <p:spTgt spid="3">
                                            <p:txEl>
                                              <p:pRg st="5" end="5"/>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up)">
                                      <p:cBhvr>
                                        <p:cTn id="27" dur="500"/>
                                        <p:tgtEl>
                                          <p:spTgt spid="3">
                                            <p:txEl>
                                              <p:pRg st="6" end="6"/>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up)">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283224"/>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283224"/>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283224"/>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136227" y="243331"/>
            <a:ext cx="7987030" cy="506095"/>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solidFill>
                <a:latin typeface="微软雅黑" panose="020B0503020204020204" charset="-122"/>
                <a:ea typeface="微软雅黑" panose="020B0503020204020204" charset="-122"/>
                <a:cs typeface="Segoe UI Light" panose="020B0502040204020203" charset="0"/>
              </a:rPr>
              <a:t>利息支出相关政策要点</a:t>
            </a:r>
            <a:endParaRPr lang="zh-CN" altLang="en-US" sz="2000" b="1" dirty="0">
              <a:solidFill>
                <a:schemeClr val="bg1"/>
              </a:solidFill>
              <a:latin typeface="微软雅黑" panose="020B0503020204020204" charset="-122"/>
              <a:ea typeface="微软雅黑" panose="020B0503020204020204" charset="-122"/>
              <a:cs typeface="Segoe UI Light" panose="020B0502040204020203" charset="0"/>
            </a:endParaRPr>
          </a:p>
        </p:txBody>
      </p:sp>
      <p:sp>
        <p:nvSpPr>
          <p:cNvPr id="14" name="矩形 13"/>
          <p:cNvSpPr/>
          <p:nvPr/>
        </p:nvSpPr>
        <p:spPr>
          <a:xfrm>
            <a:off x="2603500" y="5344737"/>
            <a:ext cx="8943975" cy="398780"/>
          </a:xfrm>
          <a:prstGeom prst="rect">
            <a:avLst/>
          </a:prstGeom>
        </p:spPr>
        <p:txBody>
          <a:bodyPr wrap="square">
            <a:spAutoFit/>
          </a:bodyPr>
          <a:lstStyle/>
          <a:p>
            <a:pPr>
              <a:lnSpc>
                <a:spcPct val="125000"/>
              </a:lnSpc>
            </a:pPr>
            <a:r>
              <a:rPr sz="1600" b="1" dirty="0">
                <a:latin typeface="微软雅黑" panose="020B0503020204020204" charset="-122"/>
                <a:ea typeface="微软雅黑" panose="020B0503020204020204" charset="-122"/>
                <a:cs typeface="微软雅黑" panose="020B0503020204020204" charset="-122"/>
              </a:rPr>
              <a:t> </a:t>
            </a:r>
            <a:endParaRPr sz="1600" b="1" dirty="0">
              <a:latin typeface="微软雅黑" panose="020B0503020204020204" charset="-122"/>
              <a:ea typeface="微软雅黑" panose="020B0503020204020204" charset="-122"/>
              <a:cs typeface="微软雅黑" panose="020B0503020204020204" charset="-122"/>
            </a:endParaRPr>
          </a:p>
        </p:txBody>
      </p:sp>
      <p:sp>
        <p:nvSpPr>
          <p:cNvPr id="100" name="文本框 99"/>
          <p:cNvSpPr txBox="1"/>
          <p:nvPr/>
        </p:nvSpPr>
        <p:spPr>
          <a:xfrm>
            <a:off x="644525" y="1582854"/>
            <a:ext cx="10833100" cy="615040"/>
          </a:xfrm>
          <a:prstGeom prst="rect">
            <a:avLst/>
          </a:prstGeom>
          <a:noFill/>
          <a:ln w="9525">
            <a:noFill/>
          </a:ln>
        </p:spPr>
        <p:txBody>
          <a:bodyPr wrap="square">
            <a:spAutoFit/>
          </a:bodyPr>
          <a:lstStyle/>
          <a:p>
            <a:pPr indent="295275">
              <a:lnSpc>
                <a:spcPct val="200000"/>
              </a:lnSpc>
            </a:pPr>
            <a:r>
              <a:rPr lang="zh-CN" altLang="en-US" sz="2000" b="1" dirty="0">
                <a:latin typeface="微软雅黑" panose="020B0503020204020204" charset="-122"/>
                <a:ea typeface="微软雅黑" panose="020B0503020204020204" charset="-122"/>
                <a:cs typeface="微软雅黑" panose="020B0503020204020204" charset="-122"/>
                <a:sym typeface="+mn-ea"/>
              </a:rPr>
              <a:t>　</a:t>
            </a:r>
            <a:endParaRPr lang="zh-CN" altLang="en-US" b="1" dirty="0">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1171346" y="1046830"/>
            <a:ext cx="10259159" cy="5170646"/>
          </a:xfrm>
          <a:prstGeom prst="rect">
            <a:avLst/>
          </a:prstGeom>
          <a:noFill/>
        </p:spPr>
        <p:txBody>
          <a:bodyPr wrap="square">
            <a:spAutoFit/>
          </a:bodyPr>
          <a:lstStyle/>
          <a:p>
            <a:pPr>
              <a:lnSpc>
                <a:spcPct val="200000"/>
              </a:lnSpc>
            </a:pPr>
            <a:r>
              <a:rPr lang="zh-CN" altLang="en-US" sz="2200" b="1" dirty="0">
                <a:latin typeface="微软雅黑" panose="020B0503020204020204" charset="-122"/>
                <a:ea typeface="微软雅黑" panose="020B0503020204020204" charset="-122"/>
              </a:rPr>
              <a:t>三、利息费用准予扣除范围和标准</a:t>
            </a:r>
            <a:endParaRPr lang="en-US" altLang="zh-CN" sz="2200" b="1" dirty="0">
              <a:latin typeface="微软雅黑" panose="020B0503020204020204" charset="-122"/>
              <a:ea typeface="微软雅黑" panose="020B0503020204020204" charset="-122"/>
            </a:endParaRPr>
          </a:p>
          <a:p>
            <a:pPr>
              <a:lnSpc>
                <a:spcPct val="200000"/>
              </a:lnSpc>
            </a:pPr>
            <a:r>
              <a:rPr lang="zh-CN" altLang="en-US" sz="2200" b="1" dirty="0">
                <a:latin typeface="微软雅黑" panose="020B0503020204020204" charset="-122"/>
                <a:ea typeface="微软雅黑" panose="020B0503020204020204" charset="-122"/>
              </a:rPr>
              <a:t>（一）、向金融企业借款</a:t>
            </a:r>
            <a:endParaRPr lang="en-US" altLang="zh-CN" sz="2200" b="1" dirty="0">
              <a:latin typeface="微软雅黑" panose="020B0503020204020204" charset="-122"/>
              <a:ea typeface="微软雅黑" panose="020B0503020204020204" charset="-122"/>
            </a:endParaRPr>
          </a:p>
          <a:p>
            <a:pPr>
              <a:lnSpc>
                <a:spcPct val="200000"/>
              </a:lnSpc>
            </a:pPr>
            <a:r>
              <a:rPr lang="zh-CN" altLang="en-US" sz="2200" b="1" dirty="0">
                <a:latin typeface="微软雅黑" panose="020B0503020204020204" charset="-122"/>
                <a:ea typeface="微软雅黑" panose="020B0503020204020204" charset="-122"/>
              </a:rPr>
              <a:t>    非金融企业向金融企业借款的利息支出，可据实扣除。</a:t>
            </a:r>
            <a:endParaRPr lang="zh-CN" altLang="en-US" sz="2200" b="1" dirty="0">
              <a:latin typeface="微软雅黑" panose="020B0503020204020204" charset="-122"/>
              <a:ea typeface="微软雅黑" panose="020B0503020204020204" charset="-122"/>
            </a:endParaRPr>
          </a:p>
          <a:p>
            <a:pPr>
              <a:lnSpc>
                <a:spcPct val="200000"/>
              </a:lnSpc>
            </a:pPr>
            <a:r>
              <a:rPr lang="zh-CN" altLang="en-US" sz="2200" b="1" dirty="0">
                <a:latin typeface="微软雅黑" panose="020B0503020204020204" charset="-122"/>
                <a:ea typeface="微软雅黑" panose="020B0503020204020204" charset="-122"/>
              </a:rPr>
              <a:t>     案例</a:t>
            </a:r>
            <a:r>
              <a:rPr lang="en-US" altLang="zh-CN" sz="2200" b="1" dirty="0">
                <a:latin typeface="微软雅黑" panose="020B0503020204020204" charset="-122"/>
                <a:ea typeface="微软雅黑" panose="020B0503020204020204" charset="-122"/>
              </a:rPr>
              <a:t>1</a:t>
            </a:r>
            <a:r>
              <a:rPr lang="zh-CN" altLang="en-US" sz="2200" b="1" dirty="0">
                <a:latin typeface="微软雅黑" panose="020B0503020204020204" charset="-122"/>
                <a:ea typeface="微软雅黑" panose="020B0503020204020204" charset="-122"/>
              </a:rPr>
              <a:t>：非金融企业</a:t>
            </a:r>
            <a:r>
              <a:rPr lang="en-US" altLang="zh-CN" sz="2200" b="1" dirty="0">
                <a:latin typeface="微软雅黑" panose="020B0503020204020204" charset="-122"/>
                <a:ea typeface="微软雅黑" panose="020B0503020204020204" charset="-122"/>
              </a:rPr>
              <a:t>A</a:t>
            </a:r>
            <a:r>
              <a:rPr lang="zh-CN" altLang="en-US" sz="2200" b="1" dirty="0">
                <a:latin typeface="微软雅黑" panose="020B0503020204020204" charset="-122"/>
                <a:ea typeface="微软雅黑" panose="020B0503020204020204" charset="-122"/>
              </a:rPr>
              <a:t>向金融企业</a:t>
            </a:r>
            <a:r>
              <a:rPr lang="en-US" altLang="zh-CN" sz="2200" b="1" dirty="0">
                <a:latin typeface="微软雅黑" panose="020B0503020204020204" charset="-122"/>
                <a:ea typeface="微软雅黑" panose="020B0503020204020204" charset="-122"/>
              </a:rPr>
              <a:t>B</a:t>
            </a:r>
            <a:r>
              <a:rPr lang="zh-CN" altLang="en-US" sz="2200" b="1" dirty="0">
                <a:latin typeface="微软雅黑" panose="020B0503020204020204" charset="-122"/>
                <a:ea typeface="微软雅黑" panose="020B0503020204020204" charset="-122"/>
              </a:rPr>
              <a:t>借款</a:t>
            </a:r>
            <a:r>
              <a:rPr lang="en-US" altLang="zh-CN" sz="2200" b="1" dirty="0">
                <a:solidFill>
                  <a:srgbClr val="FF0000"/>
                </a:solidFill>
                <a:latin typeface="微软雅黑" panose="020B0503020204020204" charset="-122"/>
                <a:ea typeface="微软雅黑" panose="020B0503020204020204" charset="-122"/>
              </a:rPr>
              <a:t>1200</a:t>
            </a:r>
            <a:r>
              <a:rPr lang="zh-CN" altLang="en-US" sz="2200" b="1" dirty="0">
                <a:solidFill>
                  <a:srgbClr val="FF0000"/>
                </a:solidFill>
                <a:latin typeface="微软雅黑" panose="020B0503020204020204" charset="-122"/>
                <a:ea typeface="微软雅黑" panose="020B0503020204020204" charset="-122"/>
              </a:rPr>
              <a:t>万</a:t>
            </a:r>
            <a:r>
              <a:rPr lang="zh-CN" altLang="en-US" sz="2200" b="1" dirty="0">
                <a:latin typeface="微软雅黑" panose="020B0503020204020204" charset="-122"/>
                <a:ea typeface="微软雅黑" panose="020B0503020204020204" charset="-122"/>
              </a:rPr>
              <a:t>，</a:t>
            </a:r>
            <a:r>
              <a:rPr lang="zh-CN" altLang="en-US" sz="2200" b="1" dirty="0">
                <a:solidFill>
                  <a:srgbClr val="FF0000"/>
                </a:solidFill>
                <a:latin typeface="微软雅黑" panose="020B0503020204020204" charset="-122"/>
                <a:ea typeface="微软雅黑" panose="020B0503020204020204" charset="-122"/>
              </a:rPr>
              <a:t>年利率为</a:t>
            </a:r>
            <a:r>
              <a:rPr lang="en-US" altLang="zh-CN" sz="2200" b="1" dirty="0">
                <a:solidFill>
                  <a:srgbClr val="FF0000"/>
                </a:solidFill>
                <a:latin typeface="微软雅黑" panose="020B0503020204020204" charset="-122"/>
                <a:ea typeface="微软雅黑" panose="020B0503020204020204" charset="-122"/>
              </a:rPr>
              <a:t>6%</a:t>
            </a:r>
            <a:r>
              <a:rPr lang="zh-CN" altLang="en-US" sz="2200" b="1" dirty="0">
                <a:latin typeface="微软雅黑" panose="020B0503020204020204" charset="-122"/>
                <a:ea typeface="微软雅黑" panose="020B0503020204020204" charset="-122"/>
              </a:rPr>
              <a:t>。</a:t>
            </a:r>
            <a:endParaRPr lang="zh-CN" altLang="en-US" sz="2200" b="1" dirty="0">
              <a:latin typeface="微软雅黑" panose="020B0503020204020204" charset="-122"/>
              <a:ea typeface="微软雅黑" panose="020B0503020204020204" charset="-122"/>
            </a:endParaRPr>
          </a:p>
          <a:p>
            <a:pPr>
              <a:lnSpc>
                <a:spcPct val="200000"/>
              </a:lnSpc>
            </a:pPr>
            <a:r>
              <a:rPr lang="zh-CN" altLang="en-US" sz="2200" b="1" dirty="0">
                <a:latin typeface="微软雅黑" panose="020B0503020204020204" charset="-122"/>
                <a:ea typeface="微软雅黑" panose="020B0503020204020204" charset="-122"/>
              </a:rPr>
              <a:t>年利息费用</a:t>
            </a:r>
            <a:r>
              <a:rPr lang="en-US" altLang="zh-CN" sz="2200" b="1" dirty="0">
                <a:latin typeface="微软雅黑" panose="020B0503020204020204" charset="-122"/>
                <a:ea typeface="微软雅黑" panose="020B0503020204020204" charset="-122"/>
              </a:rPr>
              <a:t>=1200×6%=72</a:t>
            </a:r>
            <a:r>
              <a:rPr lang="zh-CN" altLang="en-US" sz="2200" b="1" dirty="0">
                <a:latin typeface="微软雅黑" panose="020B0503020204020204" charset="-122"/>
                <a:ea typeface="微软雅黑" panose="020B0503020204020204" charset="-122"/>
              </a:rPr>
              <a:t>万元</a:t>
            </a:r>
            <a:endParaRPr lang="zh-CN" altLang="en-US" sz="2200" b="1" dirty="0">
              <a:latin typeface="微软雅黑" panose="020B0503020204020204" charset="-122"/>
              <a:ea typeface="微软雅黑" panose="020B0503020204020204" charset="-122"/>
            </a:endParaRPr>
          </a:p>
          <a:p>
            <a:pPr>
              <a:lnSpc>
                <a:spcPct val="200000"/>
              </a:lnSpc>
            </a:pPr>
            <a:r>
              <a:rPr lang="zh-CN" altLang="en-US" sz="2200" b="1" dirty="0">
                <a:latin typeface="微软雅黑" panose="020B0503020204020204" charset="-122"/>
                <a:ea typeface="微软雅黑" panose="020B0503020204020204" charset="-122"/>
              </a:rPr>
              <a:t>准予在税前全额扣除。</a:t>
            </a:r>
            <a:endParaRPr lang="zh-CN" altLang="en-US" sz="2200" b="1" dirty="0">
              <a:latin typeface="微软雅黑" panose="020B0503020204020204" charset="-122"/>
              <a:ea typeface="微软雅黑" panose="020B0503020204020204" charset="-122"/>
            </a:endParaRPr>
          </a:p>
          <a:p>
            <a:endParaRPr lang="en-US" altLang="zh-CN" sz="2200" b="1" dirty="0">
              <a:latin typeface="微软雅黑" panose="020B0503020204020204" charset="-122"/>
              <a:ea typeface="微软雅黑" panose="020B0503020204020204" charset="-122"/>
            </a:endParaRPr>
          </a:p>
          <a:p>
            <a:r>
              <a:rPr lang="zh-CN" altLang="en-US" sz="2200" b="1" dirty="0">
                <a:latin typeface="微软雅黑" panose="020B0503020204020204" charset="-122"/>
                <a:ea typeface="微软雅黑" panose="020B0503020204020204" charset="-122"/>
              </a:rPr>
              <a:t>政策依据：</a:t>
            </a:r>
            <a:r>
              <a:rPr lang="en-US" altLang="zh-CN" sz="2200" b="1" dirty="0">
                <a:latin typeface="微软雅黑" panose="020B0503020204020204" charset="-122"/>
                <a:ea typeface="微软雅黑" panose="020B0503020204020204" charset="-122"/>
              </a:rPr>
              <a:t>《</a:t>
            </a:r>
            <a:r>
              <a:rPr lang="zh-CN" altLang="en-US" sz="2200" b="1" dirty="0">
                <a:latin typeface="微软雅黑" panose="020B0503020204020204" charset="-122"/>
                <a:ea typeface="微软雅黑" panose="020B0503020204020204" charset="-122"/>
              </a:rPr>
              <a:t>中华人民共和国企业所得税法实施条例</a:t>
            </a:r>
            <a:r>
              <a:rPr lang="en-US" altLang="zh-CN" sz="2200" b="1" dirty="0">
                <a:latin typeface="微软雅黑" panose="020B0503020204020204" charset="-122"/>
                <a:ea typeface="微软雅黑" panose="020B0503020204020204" charset="-122"/>
              </a:rPr>
              <a:t>》</a:t>
            </a:r>
            <a:r>
              <a:rPr lang="zh-CN" altLang="en-US" sz="2200" b="1" dirty="0" smtClean="0">
                <a:latin typeface="微软雅黑" panose="020B0503020204020204" charset="-122"/>
                <a:ea typeface="微软雅黑" panose="020B0503020204020204" charset="-122"/>
              </a:rPr>
              <a:t>第三十八条</a:t>
            </a:r>
            <a:endParaRPr lang="zh-CN" altLang="en-US" sz="2200" b="1" dirty="0">
              <a:latin typeface="微软雅黑" panose="020B0503020204020204" charset="-122"/>
              <a:ea typeface="微软雅黑" panose="020B0503020204020204" charset="-122"/>
            </a:endParaRPr>
          </a:p>
          <a:p>
            <a:endParaRPr lang="zh-CN" altLang="en-US" sz="22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up)">
                                      <p:cBhvr>
                                        <p:cTn id="21" dur="500"/>
                                        <p:tgtEl>
                                          <p:spTgt spid="3">
                                            <p:txEl>
                                              <p:pRg st="4" end="4"/>
                                            </p:txEl>
                                          </p:spTgt>
                                        </p:tgtEl>
                                      </p:cBhvr>
                                    </p:animEffect>
                                  </p:childTnLst>
                                </p:cTn>
                              </p:par>
                              <p:par>
                                <p:cTn id="22" presetID="22" presetClass="entr" presetSubtype="1"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up)">
                                      <p:cBhvr>
                                        <p:cTn id="24" dur="500"/>
                                        <p:tgtEl>
                                          <p:spTgt spid="3">
                                            <p:txEl>
                                              <p:pRg st="5" end="5"/>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up)">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334845"/>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334845"/>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334845"/>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257300" y="294953"/>
            <a:ext cx="7199630" cy="272402"/>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solidFill>
                <a:latin typeface="微软雅黑" panose="020B0503020204020204" charset="-122"/>
                <a:ea typeface="微软雅黑" panose="020B0503020204020204" charset="-122"/>
                <a:cs typeface="Segoe UI Light" panose="020B0502040204020203" charset="0"/>
              </a:rPr>
              <a:t>利息支出相关政策要点</a:t>
            </a:r>
            <a:endParaRPr lang="zh-CN" altLang="en-US" sz="2000" b="1" dirty="0">
              <a:solidFill>
                <a:schemeClr val="bg1"/>
              </a:solidFill>
              <a:latin typeface="微软雅黑" panose="020B0503020204020204" charset="-122"/>
              <a:ea typeface="微软雅黑" panose="020B0503020204020204" charset="-122"/>
              <a:cs typeface="Segoe UI Light" panose="020B0502040204020203" charset="0"/>
            </a:endParaRPr>
          </a:p>
        </p:txBody>
      </p:sp>
      <p:sp>
        <p:nvSpPr>
          <p:cNvPr id="7" name="矩形 6"/>
          <p:cNvSpPr/>
          <p:nvPr/>
        </p:nvSpPr>
        <p:spPr>
          <a:xfrm>
            <a:off x="765910" y="1114483"/>
            <a:ext cx="9397265" cy="568041"/>
          </a:xfrm>
          <a:prstGeom prst="rect">
            <a:avLst/>
          </a:prstGeom>
        </p:spPr>
        <p:txBody>
          <a:bodyPr wrap="square">
            <a:spAutoFit/>
          </a:bodyPr>
          <a:lstStyle/>
          <a:p>
            <a:pPr algn="just">
              <a:lnSpc>
                <a:spcPct val="200000"/>
              </a:lnSpc>
            </a:pPr>
            <a:r>
              <a:rPr lang="zh-CN" altLang="en-US" sz="1800" b="1" kern="100" dirty="0">
                <a:effectLst/>
                <a:latin typeface="等线" panose="02010600030101010101" pitchFamily="2" charset="-122"/>
                <a:ea typeface="等线" panose="02010600030101010101" pitchFamily="2" charset="-122"/>
                <a:cs typeface="Times New Roman" panose="02020603050405020304" charset="0"/>
              </a:rPr>
              <a:t>　</a:t>
            </a:r>
            <a:endParaRPr lang="zh-CN" altLang="en-US" sz="1800" b="1" kern="100" dirty="0">
              <a:solidFill>
                <a:srgbClr val="FF0000"/>
              </a:solidFill>
              <a:effectLst/>
              <a:latin typeface="微软雅黑" panose="020B0503020204020204" charset="-122"/>
              <a:ea typeface="微软雅黑" panose="020B0503020204020204" charset="-122"/>
              <a:cs typeface="Times New Roman" panose="02020603050405020304" charset="0"/>
            </a:endParaRPr>
          </a:p>
        </p:txBody>
      </p:sp>
      <p:sp>
        <p:nvSpPr>
          <p:cNvPr id="14" name="矩形 13"/>
          <p:cNvSpPr/>
          <p:nvPr/>
        </p:nvSpPr>
        <p:spPr>
          <a:xfrm>
            <a:off x="2603500" y="5344737"/>
            <a:ext cx="8943975" cy="398780"/>
          </a:xfrm>
          <a:prstGeom prst="rect">
            <a:avLst/>
          </a:prstGeom>
        </p:spPr>
        <p:txBody>
          <a:bodyPr wrap="square">
            <a:spAutoFit/>
          </a:bodyPr>
          <a:lstStyle/>
          <a:p>
            <a:pPr>
              <a:lnSpc>
                <a:spcPct val="125000"/>
              </a:lnSpc>
            </a:pPr>
            <a:r>
              <a:rPr sz="1600" b="1" dirty="0">
                <a:latin typeface="微软雅黑" panose="020B0503020204020204" charset="-122"/>
                <a:ea typeface="微软雅黑" panose="020B0503020204020204" charset="-122"/>
                <a:cs typeface="微软雅黑" panose="020B0503020204020204" charset="-122"/>
              </a:rPr>
              <a:t> </a:t>
            </a:r>
            <a:endParaRPr sz="1600" b="1" dirty="0">
              <a:latin typeface="微软雅黑" panose="020B0503020204020204" charset="-122"/>
              <a:ea typeface="微软雅黑" panose="020B0503020204020204" charset="-122"/>
              <a:cs typeface="微软雅黑" panose="020B0503020204020204" charset="-122"/>
            </a:endParaRPr>
          </a:p>
        </p:txBody>
      </p:sp>
      <p:sp>
        <p:nvSpPr>
          <p:cNvPr id="100" name="文本框 99"/>
          <p:cNvSpPr txBox="1"/>
          <p:nvPr/>
        </p:nvSpPr>
        <p:spPr>
          <a:xfrm>
            <a:off x="1453515" y="1669415"/>
            <a:ext cx="9766300" cy="615040"/>
          </a:xfrm>
          <a:prstGeom prst="rect">
            <a:avLst/>
          </a:prstGeom>
          <a:noFill/>
          <a:ln w="9525">
            <a:noFill/>
          </a:ln>
        </p:spPr>
        <p:txBody>
          <a:bodyPr wrap="square">
            <a:spAutoFit/>
          </a:bodyPr>
          <a:lstStyle/>
          <a:p>
            <a:pPr indent="295275">
              <a:lnSpc>
                <a:spcPct val="200000"/>
              </a:lnSpc>
            </a:pPr>
            <a:r>
              <a:rPr lang="en-US" altLang="zh-CN" sz="2000" b="1" dirty="0">
                <a:latin typeface="微软雅黑" panose="020B0503020204020204" charset="-122"/>
                <a:ea typeface="微软雅黑" panose="020B0503020204020204" charset="-122"/>
                <a:cs typeface="微软雅黑" panose="020B0503020204020204" charset="-122"/>
              </a:rPr>
              <a:t> </a:t>
            </a:r>
            <a:endParaRPr lang="zh-CN" altLang="en-US" sz="2000" b="1" dirty="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765910" y="801047"/>
            <a:ext cx="10453905" cy="7340471"/>
          </a:xfrm>
          <a:prstGeom prst="rect">
            <a:avLst/>
          </a:prstGeom>
          <a:noFill/>
        </p:spPr>
        <p:txBody>
          <a:bodyPr wrap="square">
            <a:spAutoFit/>
          </a:bodyPr>
          <a:lstStyle/>
          <a:p>
            <a:pPr>
              <a:lnSpc>
                <a:spcPct val="150000"/>
              </a:lnSpc>
            </a:pPr>
            <a:r>
              <a:rPr lang="zh-CN" altLang="en-US" sz="2200" b="1" dirty="0">
                <a:latin typeface="微软雅黑" panose="020B0503020204020204" charset="-122"/>
                <a:ea typeface="微软雅黑" panose="020B0503020204020204" charset="-122"/>
              </a:rPr>
              <a:t>（二）、向非金融企业（</a:t>
            </a:r>
            <a:r>
              <a:rPr lang="zh-CN" altLang="en-US" sz="2200" b="1" dirty="0">
                <a:solidFill>
                  <a:srgbClr val="FF0000"/>
                </a:solidFill>
                <a:latin typeface="微软雅黑" panose="020B0503020204020204" charset="-122"/>
                <a:ea typeface="微软雅黑" panose="020B0503020204020204" charset="-122"/>
              </a:rPr>
              <a:t>非关联方</a:t>
            </a:r>
            <a:r>
              <a:rPr lang="zh-CN" altLang="en-US" sz="2200" b="1" dirty="0">
                <a:latin typeface="微软雅黑" panose="020B0503020204020204" charset="-122"/>
                <a:ea typeface="微软雅黑" panose="020B0503020204020204" charset="-122"/>
              </a:rPr>
              <a:t>）借款</a:t>
            </a:r>
            <a:endParaRPr lang="en-US" altLang="zh-CN" sz="2200" b="1" dirty="0">
              <a:latin typeface="微软雅黑" panose="020B0503020204020204" charset="-122"/>
              <a:ea typeface="微软雅黑" panose="020B0503020204020204" charset="-122"/>
            </a:endParaRPr>
          </a:p>
          <a:p>
            <a:pPr>
              <a:lnSpc>
                <a:spcPct val="150000"/>
              </a:lnSpc>
            </a:pPr>
            <a:r>
              <a:rPr lang="zh-CN" altLang="en-US" sz="2200" b="1" dirty="0">
                <a:latin typeface="微软雅黑" panose="020B0503020204020204" charset="-122"/>
                <a:ea typeface="微软雅黑" panose="020B0503020204020204" charset="-122"/>
              </a:rPr>
              <a:t>       </a:t>
            </a:r>
            <a:r>
              <a:rPr lang="zh-CN" altLang="en-US" sz="2200" b="1" dirty="0" smtClean="0">
                <a:latin typeface="微软雅黑" panose="020B0503020204020204" charset="-122"/>
                <a:ea typeface="微软雅黑" panose="020B0503020204020204" charset="-122"/>
              </a:rPr>
              <a:t>非</a:t>
            </a:r>
            <a:r>
              <a:rPr lang="zh-CN" altLang="en-US" sz="2200" b="1" dirty="0">
                <a:latin typeface="微软雅黑" panose="020B0503020204020204" charset="-122"/>
                <a:ea typeface="微软雅黑" panose="020B0503020204020204" charset="-122"/>
              </a:rPr>
              <a:t>金融企业向非金融企业借款的利息支出，</a:t>
            </a:r>
            <a:r>
              <a:rPr lang="zh-CN" altLang="en-US" sz="2200" b="1" dirty="0">
                <a:solidFill>
                  <a:srgbClr val="FF0000"/>
                </a:solidFill>
                <a:latin typeface="微软雅黑" panose="020B0503020204020204" charset="-122"/>
                <a:ea typeface="微软雅黑" panose="020B0503020204020204" charset="-122"/>
              </a:rPr>
              <a:t>不超过</a:t>
            </a:r>
            <a:r>
              <a:rPr lang="zh-CN" altLang="en-US" sz="2200" b="1" dirty="0">
                <a:latin typeface="微软雅黑" panose="020B0503020204020204" charset="-122"/>
                <a:ea typeface="微软雅黑" panose="020B0503020204020204" charset="-122"/>
              </a:rPr>
              <a:t>按照金融企业</a:t>
            </a:r>
            <a:r>
              <a:rPr lang="zh-CN" altLang="en-US" sz="2200" b="1" dirty="0">
                <a:solidFill>
                  <a:srgbClr val="FF0000"/>
                </a:solidFill>
                <a:latin typeface="微软雅黑" panose="020B0503020204020204" charset="-122"/>
                <a:ea typeface="微软雅黑" panose="020B0503020204020204" charset="-122"/>
              </a:rPr>
              <a:t>同期同类</a:t>
            </a:r>
            <a:r>
              <a:rPr lang="zh-CN" altLang="en-US" sz="2200" b="1" dirty="0">
                <a:latin typeface="微软雅黑" panose="020B0503020204020204" charset="-122"/>
                <a:ea typeface="微软雅黑" panose="020B0503020204020204" charset="-122"/>
              </a:rPr>
              <a:t>贷款利率计算的数额的部分，准予扣除。</a:t>
            </a:r>
            <a:endParaRPr lang="zh-CN" altLang="en-US" sz="2200" b="1" dirty="0">
              <a:latin typeface="微软雅黑" panose="020B0503020204020204" charset="-122"/>
              <a:ea typeface="微软雅黑" panose="020B0503020204020204" charset="-122"/>
            </a:endParaRPr>
          </a:p>
          <a:p>
            <a:pPr>
              <a:lnSpc>
                <a:spcPct val="150000"/>
              </a:lnSpc>
            </a:pPr>
            <a:r>
              <a:rPr lang="zh-CN" altLang="en-US" sz="2200" b="1" dirty="0">
                <a:latin typeface="微软雅黑" panose="020B0503020204020204" charset="-122"/>
                <a:ea typeface="微软雅黑" panose="020B0503020204020204" charset="-122"/>
              </a:rPr>
              <a:t>案例</a:t>
            </a:r>
            <a:r>
              <a:rPr lang="en-US" altLang="zh-CN" sz="2200" b="1" dirty="0">
                <a:latin typeface="微软雅黑" panose="020B0503020204020204" charset="-122"/>
                <a:ea typeface="微软雅黑" panose="020B0503020204020204" charset="-122"/>
              </a:rPr>
              <a:t>2</a:t>
            </a:r>
            <a:r>
              <a:rPr lang="zh-CN" altLang="en-US" sz="2200" b="1" dirty="0">
                <a:latin typeface="微软雅黑" panose="020B0503020204020204" charset="-122"/>
                <a:ea typeface="微软雅黑" panose="020B0503020204020204" charset="-122"/>
              </a:rPr>
              <a:t>：</a:t>
            </a:r>
            <a:r>
              <a:rPr lang="zh-CN" altLang="en-US" sz="2200" b="1" dirty="0">
                <a:solidFill>
                  <a:srgbClr val="FF0000"/>
                </a:solidFill>
                <a:latin typeface="微软雅黑" panose="020B0503020204020204" charset="-122"/>
                <a:ea typeface="微软雅黑" panose="020B0503020204020204" charset="-122"/>
              </a:rPr>
              <a:t>非</a:t>
            </a:r>
            <a:r>
              <a:rPr lang="zh-CN" altLang="en-US" sz="2200" b="1" dirty="0">
                <a:latin typeface="微软雅黑" panose="020B0503020204020204" charset="-122"/>
                <a:ea typeface="微软雅黑" panose="020B0503020204020204" charset="-122"/>
              </a:rPr>
              <a:t>金融企业</a:t>
            </a:r>
            <a:r>
              <a:rPr lang="en-US" altLang="zh-CN" sz="2200" b="1" dirty="0">
                <a:latin typeface="微软雅黑" panose="020B0503020204020204" charset="-122"/>
                <a:ea typeface="微软雅黑" panose="020B0503020204020204" charset="-122"/>
              </a:rPr>
              <a:t>A</a:t>
            </a:r>
            <a:r>
              <a:rPr lang="zh-CN" altLang="en-US" sz="2200" b="1" dirty="0">
                <a:latin typeface="微软雅黑" panose="020B0503020204020204" charset="-122"/>
                <a:ea typeface="微软雅黑" panose="020B0503020204020204" charset="-122"/>
              </a:rPr>
              <a:t>向</a:t>
            </a:r>
            <a:r>
              <a:rPr lang="zh-CN" altLang="en-US" sz="2200" b="1" dirty="0">
                <a:solidFill>
                  <a:srgbClr val="FF0000"/>
                </a:solidFill>
                <a:latin typeface="微软雅黑" panose="020B0503020204020204" charset="-122"/>
                <a:ea typeface="微软雅黑" panose="020B0503020204020204" charset="-122"/>
              </a:rPr>
              <a:t>非</a:t>
            </a:r>
            <a:r>
              <a:rPr lang="zh-CN" altLang="en-US" sz="2200" b="1" dirty="0">
                <a:latin typeface="微软雅黑" panose="020B0503020204020204" charset="-122"/>
                <a:ea typeface="微软雅黑" panose="020B0503020204020204" charset="-122"/>
              </a:rPr>
              <a:t>金融企业</a:t>
            </a:r>
            <a:r>
              <a:rPr lang="en-US" altLang="zh-CN" sz="2200" b="1" dirty="0">
                <a:latin typeface="微软雅黑" panose="020B0503020204020204" charset="-122"/>
                <a:ea typeface="微软雅黑" panose="020B0503020204020204" charset="-122"/>
              </a:rPr>
              <a:t>C</a:t>
            </a:r>
            <a:r>
              <a:rPr lang="zh-CN" altLang="en-US" sz="2200" b="1" dirty="0">
                <a:latin typeface="微软雅黑" panose="020B0503020204020204" charset="-122"/>
                <a:ea typeface="微软雅黑" panose="020B0503020204020204" charset="-122"/>
              </a:rPr>
              <a:t>（非关联方）借款</a:t>
            </a:r>
            <a:r>
              <a:rPr lang="en-US" altLang="zh-CN" sz="2200" b="1" dirty="0">
                <a:latin typeface="微软雅黑" panose="020B0503020204020204" charset="-122"/>
                <a:ea typeface="微软雅黑" panose="020B0503020204020204" charset="-122"/>
              </a:rPr>
              <a:t>1200</a:t>
            </a:r>
            <a:r>
              <a:rPr lang="zh-CN" altLang="en-US" sz="2200" b="1" dirty="0">
                <a:latin typeface="微软雅黑" panose="020B0503020204020204" charset="-122"/>
                <a:ea typeface="微软雅黑" panose="020B0503020204020204" charset="-122"/>
              </a:rPr>
              <a:t>万，年利率为</a:t>
            </a:r>
            <a:r>
              <a:rPr lang="en-US" altLang="zh-CN" sz="2200" b="1" dirty="0">
                <a:latin typeface="微软雅黑" panose="020B0503020204020204" charset="-122"/>
                <a:ea typeface="微软雅黑" panose="020B0503020204020204" charset="-122"/>
              </a:rPr>
              <a:t>8%</a:t>
            </a:r>
            <a:r>
              <a:rPr lang="zh-CN" altLang="en-US" sz="2200" b="1" dirty="0">
                <a:latin typeface="微软雅黑" panose="020B0503020204020204" charset="-122"/>
                <a:ea typeface="微软雅黑" panose="020B0503020204020204" charset="-122"/>
              </a:rPr>
              <a:t>，金融企业同期同类贷款利率为</a:t>
            </a:r>
            <a:r>
              <a:rPr lang="en-US" altLang="zh-CN" sz="2200" b="1" dirty="0">
                <a:solidFill>
                  <a:srgbClr val="FF0000"/>
                </a:solidFill>
                <a:latin typeface="微软雅黑" panose="020B0503020204020204" charset="-122"/>
                <a:ea typeface="微软雅黑" panose="020B0503020204020204" charset="-122"/>
              </a:rPr>
              <a:t>6%</a:t>
            </a:r>
            <a:r>
              <a:rPr lang="zh-CN" altLang="en-US" sz="2200" b="1" dirty="0">
                <a:latin typeface="微软雅黑" panose="020B0503020204020204" charset="-122"/>
                <a:ea typeface="微软雅黑" panose="020B0503020204020204" charset="-122"/>
              </a:rPr>
              <a:t>。</a:t>
            </a:r>
            <a:endParaRPr lang="zh-CN" altLang="en-US" sz="2200" b="1" dirty="0">
              <a:latin typeface="微软雅黑" panose="020B0503020204020204" charset="-122"/>
              <a:ea typeface="微软雅黑" panose="020B0503020204020204" charset="-122"/>
            </a:endParaRPr>
          </a:p>
          <a:p>
            <a:pPr>
              <a:lnSpc>
                <a:spcPct val="150000"/>
              </a:lnSpc>
            </a:pPr>
            <a:r>
              <a:rPr lang="zh-CN" altLang="en-US" sz="2200" b="1" dirty="0">
                <a:latin typeface="微软雅黑" panose="020B0503020204020204" charset="-122"/>
                <a:ea typeface="微软雅黑" panose="020B0503020204020204" charset="-122"/>
              </a:rPr>
              <a:t>               年利息费用</a:t>
            </a:r>
            <a:r>
              <a:rPr lang="en-US" altLang="zh-CN" sz="2200" b="1" dirty="0">
                <a:latin typeface="微软雅黑" panose="020B0503020204020204" charset="-122"/>
                <a:ea typeface="微软雅黑" panose="020B0503020204020204" charset="-122"/>
              </a:rPr>
              <a:t>=1200×8%=96</a:t>
            </a:r>
            <a:r>
              <a:rPr lang="zh-CN" altLang="en-US" sz="2200" b="1" dirty="0">
                <a:latin typeface="微软雅黑" panose="020B0503020204020204" charset="-122"/>
                <a:ea typeface="微软雅黑" panose="020B0503020204020204" charset="-122"/>
              </a:rPr>
              <a:t>万元</a:t>
            </a:r>
            <a:endParaRPr lang="zh-CN" altLang="en-US" sz="2200" b="1" dirty="0">
              <a:latin typeface="微软雅黑" panose="020B0503020204020204" charset="-122"/>
              <a:ea typeface="微软雅黑" panose="020B0503020204020204" charset="-122"/>
            </a:endParaRPr>
          </a:p>
          <a:p>
            <a:pPr>
              <a:lnSpc>
                <a:spcPct val="150000"/>
              </a:lnSpc>
            </a:pPr>
            <a:r>
              <a:rPr lang="zh-CN" altLang="en-US" sz="2200" b="1" dirty="0">
                <a:latin typeface="微软雅黑" panose="020B0503020204020204" charset="-122"/>
                <a:ea typeface="微软雅黑" panose="020B0503020204020204" charset="-122"/>
              </a:rPr>
              <a:t>               扣除限额</a:t>
            </a:r>
            <a:r>
              <a:rPr lang="en-US" altLang="zh-CN" sz="2200" b="1" dirty="0">
                <a:latin typeface="微软雅黑" panose="020B0503020204020204" charset="-122"/>
                <a:ea typeface="微软雅黑" panose="020B0503020204020204" charset="-122"/>
              </a:rPr>
              <a:t>=1200×6%=76</a:t>
            </a:r>
            <a:r>
              <a:rPr lang="zh-CN" altLang="en-US" sz="2200" b="1" dirty="0">
                <a:latin typeface="微软雅黑" panose="020B0503020204020204" charset="-122"/>
                <a:ea typeface="微软雅黑" panose="020B0503020204020204" charset="-122"/>
              </a:rPr>
              <a:t>万元</a:t>
            </a:r>
            <a:endParaRPr lang="zh-CN" altLang="en-US" sz="2200" b="1" dirty="0">
              <a:latin typeface="微软雅黑" panose="020B0503020204020204" charset="-122"/>
              <a:ea typeface="微软雅黑" panose="020B0503020204020204" charset="-122"/>
            </a:endParaRPr>
          </a:p>
          <a:p>
            <a:pPr>
              <a:lnSpc>
                <a:spcPct val="150000"/>
              </a:lnSpc>
            </a:pPr>
            <a:r>
              <a:rPr lang="en-US" altLang="zh-CN" sz="2200" b="1" dirty="0">
                <a:latin typeface="微软雅黑" panose="020B0503020204020204" charset="-122"/>
                <a:ea typeface="微软雅黑" panose="020B0503020204020204" charset="-122"/>
              </a:rPr>
              <a:t>               96</a:t>
            </a:r>
            <a:r>
              <a:rPr lang="zh-CN" altLang="en-US" sz="2200" b="1" dirty="0">
                <a:latin typeface="微软雅黑" panose="020B0503020204020204" charset="-122"/>
                <a:ea typeface="微软雅黑" panose="020B0503020204020204" charset="-122"/>
              </a:rPr>
              <a:t>万元＞</a:t>
            </a:r>
            <a:r>
              <a:rPr lang="en-US" altLang="zh-CN" sz="2200" b="1" dirty="0">
                <a:latin typeface="微软雅黑" panose="020B0503020204020204" charset="-122"/>
                <a:ea typeface="微软雅黑" panose="020B0503020204020204" charset="-122"/>
              </a:rPr>
              <a:t>76</a:t>
            </a:r>
            <a:r>
              <a:rPr lang="zh-CN" altLang="en-US" sz="2200" b="1" dirty="0">
                <a:latin typeface="微软雅黑" panose="020B0503020204020204" charset="-122"/>
                <a:ea typeface="微软雅黑" panose="020B0503020204020204" charset="-122"/>
              </a:rPr>
              <a:t>万元</a:t>
            </a:r>
            <a:endParaRPr lang="zh-CN" altLang="en-US" sz="2200" b="1" dirty="0">
              <a:latin typeface="微软雅黑" panose="020B0503020204020204" charset="-122"/>
              <a:ea typeface="微软雅黑" panose="020B0503020204020204" charset="-122"/>
            </a:endParaRPr>
          </a:p>
          <a:p>
            <a:pPr>
              <a:lnSpc>
                <a:spcPct val="150000"/>
              </a:lnSpc>
            </a:pPr>
            <a:r>
              <a:rPr lang="zh-CN" altLang="en-US" sz="2200" b="1" dirty="0">
                <a:latin typeface="微软雅黑" panose="020B0503020204020204" charset="-122"/>
                <a:ea typeface="微软雅黑" panose="020B0503020204020204" charset="-122"/>
              </a:rPr>
              <a:t>               准予在税前扣除</a:t>
            </a:r>
            <a:r>
              <a:rPr lang="en-US" altLang="zh-CN" sz="2200" b="1" dirty="0">
                <a:latin typeface="微软雅黑" panose="020B0503020204020204" charset="-122"/>
                <a:ea typeface="微软雅黑" panose="020B0503020204020204" charset="-122"/>
              </a:rPr>
              <a:t>76</a:t>
            </a:r>
            <a:r>
              <a:rPr lang="zh-CN" altLang="en-US" sz="2200" b="1" dirty="0">
                <a:latin typeface="微软雅黑" panose="020B0503020204020204" charset="-122"/>
                <a:ea typeface="微软雅黑" panose="020B0503020204020204" charset="-122"/>
              </a:rPr>
              <a:t>万元</a:t>
            </a:r>
            <a:r>
              <a:rPr lang="zh-CN" altLang="en-US" sz="2200" b="1" dirty="0" smtClean="0">
                <a:latin typeface="微软雅黑" panose="020B0503020204020204" charset="-122"/>
                <a:ea typeface="微软雅黑" panose="020B0503020204020204" charset="-122"/>
              </a:rPr>
              <a:t>。</a:t>
            </a:r>
            <a:endParaRPr lang="en-US" altLang="zh-CN" sz="2200" dirty="0"/>
          </a:p>
          <a:p>
            <a:pPr>
              <a:lnSpc>
                <a:spcPct val="150000"/>
              </a:lnSpc>
            </a:pPr>
            <a:r>
              <a:rPr lang="zh-CN" altLang="en-US" sz="2200" b="1" dirty="0">
                <a:latin typeface="微软雅黑" panose="020B0503020204020204" charset="-122"/>
                <a:ea typeface="微软雅黑" panose="020B0503020204020204" charset="-122"/>
              </a:rPr>
              <a:t>        </a:t>
            </a:r>
            <a:r>
              <a:rPr lang="zh-CN" altLang="en-US" sz="2200" b="1" dirty="0" smtClean="0">
                <a:latin typeface="微软雅黑" panose="020B0503020204020204" charset="-122"/>
                <a:ea typeface="微软雅黑" panose="020B0503020204020204" charset="-122"/>
              </a:rPr>
              <a:t>政策</a:t>
            </a:r>
            <a:r>
              <a:rPr lang="zh-CN" altLang="en-US" sz="2200" b="1" dirty="0">
                <a:latin typeface="微软雅黑" panose="020B0503020204020204" charset="-122"/>
                <a:ea typeface="微软雅黑" panose="020B0503020204020204" charset="-122"/>
              </a:rPr>
              <a:t>依据：</a:t>
            </a:r>
            <a:r>
              <a:rPr lang="en-US" altLang="zh-CN" sz="2200" b="1" dirty="0">
                <a:latin typeface="微软雅黑" panose="020B0503020204020204" charset="-122"/>
                <a:ea typeface="微软雅黑" panose="020B0503020204020204" charset="-122"/>
              </a:rPr>
              <a:t>《</a:t>
            </a:r>
            <a:r>
              <a:rPr lang="zh-CN" altLang="en-US" sz="2200" b="1" dirty="0">
                <a:latin typeface="微软雅黑" panose="020B0503020204020204" charset="-122"/>
                <a:ea typeface="微软雅黑" panose="020B0503020204020204" charset="-122"/>
              </a:rPr>
              <a:t>中华人民共和国企业所得税法实施条例</a:t>
            </a:r>
            <a:r>
              <a:rPr lang="en-US" altLang="zh-CN" sz="2200" b="1" dirty="0">
                <a:latin typeface="微软雅黑" panose="020B0503020204020204" charset="-122"/>
                <a:ea typeface="微软雅黑" panose="020B0503020204020204" charset="-122"/>
              </a:rPr>
              <a:t>》</a:t>
            </a:r>
            <a:r>
              <a:rPr lang="zh-CN" altLang="en-US" sz="2200" b="1" dirty="0">
                <a:latin typeface="微软雅黑" panose="020B0503020204020204" charset="-122"/>
                <a:ea typeface="微软雅黑" panose="020B0503020204020204" charset="-122"/>
              </a:rPr>
              <a:t>第三十八条</a:t>
            </a:r>
            <a:endParaRPr lang="zh-CN" altLang="en-US" sz="2200" b="1" dirty="0">
              <a:latin typeface="微软雅黑" panose="020B0503020204020204" charset="-122"/>
              <a:ea typeface="微软雅黑" panose="020B0503020204020204" charset="-122"/>
            </a:endParaRPr>
          </a:p>
          <a:p>
            <a:pPr>
              <a:lnSpc>
                <a:spcPct val="150000"/>
              </a:lnSpc>
            </a:pPr>
            <a:endParaRPr lang="zh-CN" altLang="en-US" sz="2200"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up)">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500"/>
                                        <p:tgtEl>
                                          <p:spTgt spid="3">
                                            <p:txEl>
                                              <p:pRg st="1" end="1"/>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up)">
                                      <p:cBhvr>
                                        <p:cTn id="18" dur="500"/>
                                        <p:tgtEl>
                                          <p:spTgt spid="3">
                                            <p:txEl>
                                              <p:pRg st="2" end="2"/>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up)">
                                      <p:cBhvr>
                                        <p:cTn id="21" dur="500"/>
                                        <p:tgtEl>
                                          <p:spTgt spid="3">
                                            <p:txEl>
                                              <p:pRg st="3" end="3"/>
                                            </p:txEl>
                                          </p:spTgt>
                                        </p:tgtEl>
                                      </p:cBhvr>
                                    </p:animEffect>
                                  </p:childTnLst>
                                </p:cTn>
                              </p:par>
                              <p:par>
                                <p:cTn id="22" presetID="22" presetClass="entr" presetSubtype="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up)">
                                      <p:cBhvr>
                                        <p:cTn id="24" dur="500"/>
                                        <p:tgtEl>
                                          <p:spTgt spid="3">
                                            <p:txEl>
                                              <p:pRg st="4" end="4"/>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up)">
                                      <p:cBhvr>
                                        <p:cTn id="30" dur="500"/>
                                        <p:tgtEl>
                                          <p:spTgt spid="3">
                                            <p:txEl>
                                              <p:pRg st="6" end="6"/>
                                            </p:txEl>
                                          </p:spTgt>
                                        </p:tgtEl>
                                      </p:cBhvr>
                                    </p:animEffect>
                                  </p:childTnLst>
                                </p:cTn>
                              </p:par>
                              <p:par>
                                <p:cTn id="31" presetID="22" presetClass="entr" presetSubtype="1"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up)">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275853"/>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275853"/>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275853"/>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189355" y="272930"/>
            <a:ext cx="7233285" cy="506095"/>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solidFill>
                <a:latin typeface="微软雅黑" panose="020B0503020204020204" charset="-122"/>
                <a:ea typeface="微软雅黑" panose="020B0503020204020204" charset="-122"/>
                <a:cs typeface="Segoe UI Light" panose="020B0502040204020203" charset="0"/>
              </a:rPr>
              <a:t>利息支出相关政策要点</a:t>
            </a:r>
            <a:endParaRPr lang="zh-CN" altLang="en-US" sz="2000" b="1" dirty="0">
              <a:solidFill>
                <a:schemeClr val="bg1"/>
              </a:solidFill>
              <a:latin typeface="微软雅黑" panose="020B0503020204020204" charset="-122"/>
              <a:ea typeface="微软雅黑" panose="020B0503020204020204" charset="-122"/>
              <a:cs typeface="Segoe UI Light" panose="020B0502040204020203" charset="0"/>
            </a:endParaRPr>
          </a:p>
          <a:p>
            <a:pPr algn="l"/>
            <a:endParaRPr lang="zh-CN" sz="2000" b="1" dirty="0">
              <a:solidFill>
                <a:schemeClr val="bg1"/>
              </a:solidFill>
              <a:latin typeface="微软雅黑" panose="020B0503020204020204" charset="-122"/>
              <a:ea typeface="微软雅黑" panose="020B0503020204020204" charset="-122"/>
              <a:cs typeface="Segoe UI Light" panose="020B0502040204020203" charset="0"/>
            </a:endParaRPr>
          </a:p>
        </p:txBody>
      </p:sp>
      <p:sp>
        <p:nvSpPr>
          <p:cNvPr id="14" name="矩形 13"/>
          <p:cNvSpPr/>
          <p:nvPr/>
        </p:nvSpPr>
        <p:spPr>
          <a:xfrm>
            <a:off x="2603500" y="5344737"/>
            <a:ext cx="8943975" cy="398780"/>
          </a:xfrm>
          <a:prstGeom prst="rect">
            <a:avLst/>
          </a:prstGeom>
        </p:spPr>
        <p:txBody>
          <a:bodyPr wrap="square">
            <a:spAutoFit/>
          </a:bodyPr>
          <a:lstStyle/>
          <a:p>
            <a:pPr>
              <a:lnSpc>
                <a:spcPct val="125000"/>
              </a:lnSpc>
            </a:pPr>
            <a:r>
              <a:rPr sz="1600" b="1" dirty="0">
                <a:latin typeface="微软雅黑" panose="020B0503020204020204" charset="-122"/>
                <a:ea typeface="微软雅黑" panose="020B0503020204020204" charset="-122"/>
                <a:cs typeface="微软雅黑" panose="020B0503020204020204" charset="-122"/>
              </a:rPr>
              <a:t> </a:t>
            </a:r>
            <a:endParaRPr sz="1600" b="1" dirty="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971044" y="888610"/>
            <a:ext cx="10179781" cy="5262979"/>
          </a:xfrm>
          <a:prstGeom prst="rect">
            <a:avLst/>
          </a:prstGeom>
          <a:noFill/>
        </p:spPr>
        <p:txBody>
          <a:bodyPr wrap="square">
            <a:spAutoFit/>
          </a:bodyPr>
          <a:lstStyle/>
          <a:p>
            <a:pPr algn="just">
              <a:lnSpc>
                <a:spcPts val="3000"/>
              </a:lnSpc>
            </a:pPr>
            <a:r>
              <a:rPr lang="zh-CN" altLang="en-US" sz="2200" b="1" dirty="0">
                <a:latin typeface="微软雅黑" panose="020B0503020204020204" charset="-122"/>
                <a:ea typeface="微软雅黑" panose="020B0503020204020204" charset="-122"/>
              </a:rPr>
              <a:t>（三）、向非金融企业</a:t>
            </a:r>
            <a:r>
              <a:rPr lang="zh-CN" altLang="en-US" sz="2200" b="1" dirty="0">
                <a:solidFill>
                  <a:srgbClr val="FF0000"/>
                </a:solidFill>
                <a:latin typeface="微软雅黑" panose="020B0503020204020204" charset="-122"/>
                <a:ea typeface="微软雅黑" panose="020B0503020204020204" charset="-122"/>
              </a:rPr>
              <a:t>（关联方）</a:t>
            </a:r>
            <a:r>
              <a:rPr lang="zh-CN" altLang="en-US" sz="2200" b="1" dirty="0">
                <a:latin typeface="微软雅黑" panose="020B0503020204020204" charset="-122"/>
                <a:ea typeface="微软雅黑" panose="020B0503020204020204" charset="-122"/>
              </a:rPr>
              <a:t>借款</a:t>
            </a:r>
            <a:endParaRPr lang="zh-CN" altLang="en-US" sz="2200" b="1" dirty="0">
              <a:latin typeface="微软雅黑" panose="020B0503020204020204" charset="-122"/>
              <a:ea typeface="微软雅黑" panose="020B0503020204020204" charset="-122"/>
            </a:endParaRPr>
          </a:p>
          <a:p>
            <a:pPr algn="just">
              <a:lnSpc>
                <a:spcPts val="3000"/>
              </a:lnSpc>
            </a:pPr>
            <a:r>
              <a:rPr lang="zh-CN" altLang="en-US" sz="2200" b="1" i="0" dirty="0">
                <a:solidFill>
                  <a:srgbClr val="000000"/>
                </a:solidFill>
                <a:effectLst/>
                <a:latin typeface="微软雅黑" panose="020B0503020204020204" charset="-122"/>
                <a:ea typeface="微软雅黑" panose="020B0503020204020204" charset="-122"/>
              </a:rPr>
              <a:t>　 </a:t>
            </a:r>
            <a:r>
              <a:rPr lang="en-US" altLang="zh-CN" sz="2200" b="1" i="0" dirty="0">
                <a:solidFill>
                  <a:srgbClr val="000000"/>
                </a:solidFill>
                <a:effectLst/>
                <a:latin typeface="微软雅黑" panose="020B0503020204020204" charset="-122"/>
                <a:ea typeface="微软雅黑" panose="020B0503020204020204" charset="-122"/>
              </a:rPr>
              <a:t>1</a:t>
            </a:r>
            <a:r>
              <a:rPr lang="zh-CN" altLang="en-US" sz="2200" b="1" i="0" dirty="0">
                <a:solidFill>
                  <a:srgbClr val="000000"/>
                </a:solidFill>
                <a:effectLst/>
                <a:latin typeface="微软雅黑" panose="020B0503020204020204" charset="-122"/>
                <a:ea typeface="微软雅黑" panose="020B0503020204020204" charset="-122"/>
              </a:rPr>
              <a:t>、在计算应纳税所得额时，企业实际支付给关联方的利息支出，</a:t>
            </a:r>
            <a:r>
              <a:rPr lang="zh-CN" altLang="en-US" sz="2200" b="1" i="0" dirty="0">
                <a:solidFill>
                  <a:srgbClr val="FF0000"/>
                </a:solidFill>
                <a:effectLst/>
                <a:latin typeface="微软雅黑" panose="020B0503020204020204" charset="-122"/>
                <a:ea typeface="微软雅黑" panose="020B0503020204020204" charset="-122"/>
              </a:rPr>
              <a:t>不超过</a:t>
            </a:r>
            <a:r>
              <a:rPr lang="zh-CN" altLang="en-US" sz="2200" b="1" i="0" dirty="0">
                <a:solidFill>
                  <a:srgbClr val="000000"/>
                </a:solidFill>
                <a:effectLst/>
                <a:latin typeface="微软雅黑" panose="020B0503020204020204" charset="-122"/>
                <a:ea typeface="微软雅黑" panose="020B0503020204020204" charset="-122"/>
              </a:rPr>
              <a:t>以下规定</a:t>
            </a:r>
            <a:r>
              <a:rPr lang="zh-CN" altLang="en-US" sz="2200" b="1" i="0" dirty="0">
                <a:solidFill>
                  <a:srgbClr val="FF0000"/>
                </a:solidFill>
                <a:effectLst/>
                <a:latin typeface="微软雅黑" panose="020B0503020204020204" charset="-122"/>
                <a:ea typeface="微软雅黑" panose="020B0503020204020204" charset="-122"/>
              </a:rPr>
              <a:t>比例</a:t>
            </a:r>
            <a:r>
              <a:rPr lang="zh-CN" altLang="en-US" sz="2200" b="1" i="0" dirty="0">
                <a:solidFill>
                  <a:srgbClr val="000000"/>
                </a:solidFill>
                <a:effectLst/>
                <a:latin typeface="微软雅黑" panose="020B0503020204020204" charset="-122"/>
                <a:ea typeface="微软雅黑" panose="020B0503020204020204" charset="-122"/>
              </a:rPr>
              <a:t>和</a:t>
            </a:r>
            <a:r>
              <a:rPr lang="zh-CN" altLang="en-US" sz="2200" b="1" i="0" dirty="0">
                <a:solidFill>
                  <a:srgbClr val="FF0000"/>
                </a:solidFill>
                <a:effectLst/>
                <a:latin typeface="微软雅黑" panose="020B0503020204020204" charset="-122"/>
                <a:ea typeface="微软雅黑" panose="020B0503020204020204" charset="-122"/>
              </a:rPr>
              <a:t>税法及其实施条例有关规定计算的部分</a:t>
            </a:r>
            <a:r>
              <a:rPr lang="zh-CN" altLang="en-US" sz="2200" b="1" i="0" dirty="0">
                <a:solidFill>
                  <a:srgbClr val="000000"/>
                </a:solidFill>
                <a:effectLst/>
                <a:latin typeface="微软雅黑" panose="020B0503020204020204" charset="-122"/>
                <a:ea typeface="微软雅黑" panose="020B0503020204020204" charset="-122"/>
              </a:rPr>
              <a:t>，准予扣除，超过的部分不得在发生当期和以后年度扣除。</a:t>
            </a:r>
            <a:r>
              <a:rPr lang="zh-CN" altLang="en-US" sz="2200" b="1" dirty="0">
                <a:latin typeface="微软雅黑" panose="020B0503020204020204" charset="-122"/>
                <a:ea typeface="微软雅黑" panose="020B0503020204020204" charset="-122"/>
              </a:rPr>
              <a:t> </a:t>
            </a:r>
            <a:endParaRPr lang="en-US" altLang="zh-CN" sz="2200" b="1" dirty="0">
              <a:latin typeface="微软雅黑" panose="020B0503020204020204" charset="-122"/>
              <a:ea typeface="微软雅黑" panose="020B0503020204020204" charset="-122"/>
            </a:endParaRPr>
          </a:p>
          <a:p>
            <a:pPr algn="just">
              <a:lnSpc>
                <a:spcPts val="3000"/>
              </a:lnSpc>
            </a:pPr>
            <a:r>
              <a:rPr lang="zh-CN" altLang="en-US" sz="2200" b="1" dirty="0">
                <a:latin typeface="微软雅黑" panose="020B0503020204020204" charset="-122"/>
                <a:ea typeface="微软雅黑" panose="020B0503020204020204" charset="-122"/>
              </a:rPr>
              <a:t>       企业从其</a:t>
            </a:r>
            <a:r>
              <a:rPr lang="zh-CN" altLang="en-US" sz="2200" b="1" dirty="0">
                <a:solidFill>
                  <a:srgbClr val="FF0000"/>
                </a:solidFill>
                <a:latin typeface="微软雅黑" panose="020B0503020204020204" charset="-122"/>
                <a:ea typeface="微软雅黑" panose="020B0503020204020204" charset="-122"/>
              </a:rPr>
              <a:t>关联方接受</a:t>
            </a:r>
            <a:r>
              <a:rPr lang="zh-CN" altLang="en-US" sz="2200" b="1" dirty="0">
                <a:latin typeface="微软雅黑" panose="020B0503020204020204" charset="-122"/>
                <a:ea typeface="微软雅黑" panose="020B0503020204020204" charset="-122"/>
              </a:rPr>
              <a:t>的债权性投资与权益性投资的比例</a:t>
            </a:r>
            <a:r>
              <a:rPr lang="zh-CN" altLang="en-US" sz="2200" b="1" dirty="0">
                <a:solidFill>
                  <a:srgbClr val="FF0000"/>
                </a:solidFill>
                <a:latin typeface="微软雅黑" panose="020B0503020204020204" charset="-122"/>
                <a:ea typeface="微软雅黑" panose="020B0503020204020204" charset="-122"/>
              </a:rPr>
              <a:t>超过规定标准</a:t>
            </a:r>
            <a:r>
              <a:rPr lang="zh-CN" altLang="en-US" sz="2200" b="1" dirty="0">
                <a:latin typeface="微软雅黑" panose="020B0503020204020204" charset="-122"/>
                <a:ea typeface="微软雅黑" panose="020B0503020204020204" charset="-122"/>
              </a:rPr>
              <a:t>而发生的利息支出，不得在计算应纳税所得额时扣除。</a:t>
            </a:r>
            <a:endParaRPr lang="zh-CN" altLang="en-US" sz="2200" b="1" dirty="0">
              <a:latin typeface="微软雅黑" panose="020B0503020204020204" charset="-122"/>
              <a:ea typeface="微软雅黑" panose="020B0503020204020204" charset="-122"/>
            </a:endParaRPr>
          </a:p>
          <a:p>
            <a:pPr algn="just">
              <a:lnSpc>
                <a:spcPts val="3000"/>
              </a:lnSpc>
            </a:pPr>
            <a:r>
              <a:rPr lang="zh-CN" altLang="en-US" sz="2200" b="1" dirty="0">
                <a:latin typeface="微软雅黑" panose="020B0503020204020204" charset="-122"/>
                <a:ea typeface="微软雅黑" panose="020B0503020204020204" charset="-122"/>
              </a:rPr>
              <a:t>接受关联方债权性投资与其权益性投资比例：</a:t>
            </a:r>
            <a:r>
              <a:rPr lang="zh-CN" altLang="en-US" sz="2200" b="1" dirty="0">
                <a:solidFill>
                  <a:srgbClr val="FF0000"/>
                </a:solidFill>
                <a:latin typeface="微软雅黑" panose="020B0503020204020204" charset="-122"/>
                <a:ea typeface="微软雅黑" panose="020B0503020204020204" charset="-122"/>
              </a:rPr>
              <a:t>金融企业为</a:t>
            </a:r>
            <a:r>
              <a:rPr lang="en-US" altLang="zh-CN" sz="2200" b="1" dirty="0">
                <a:solidFill>
                  <a:srgbClr val="FF0000"/>
                </a:solidFill>
                <a:latin typeface="微软雅黑" panose="020B0503020204020204" charset="-122"/>
                <a:ea typeface="微软雅黑" panose="020B0503020204020204" charset="-122"/>
              </a:rPr>
              <a:t>5∶1</a:t>
            </a:r>
            <a:r>
              <a:rPr lang="zh-CN" altLang="en-US" sz="2200" b="1" dirty="0">
                <a:solidFill>
                  <a:srgbClr val="FF0000"/>
                </a:solidFill>
                <a:latin typeface="微软雅黑" panose="020B0503020204020204" charset="-122"/>
                <a:ea typeface="微软雅黑" panose="020B0503020204020204" charset="-122"/>
              </a:rPr>
              <a:t>；其他企业为</a:t>
            </a:r>
            <a:r>
              <a:rPr lang="en-US" altLang="zh-CN" sz="2200" b="1" dirty="0">
                <a:solidFill>
                  <a:srgbClr val="FF0000"/>
                </a:solidFill>
                <a:latin typeface="微软雅黑" panose="020B0503020204020204" charset="-122"/>
                <a:ea typeface="微软雅黑" panose="020B0503020204020204" charset="-122"/>
              </a:rPr>
              <a:t>2∶1</a:t>
            </a:r>
            <a:r>
              <a:rPr lang="zh-CN" altLang="en-US" sz="2200" b="1" dirty="0">
                <a:solidFill>
                  <a:srgbClr val="FF0000"/>
                </a:solidFill>
                <a:latin typeface="微软雅黑" panose="020B0503020204020204" charset="-122"/>
                <a:ea typeface="微软雅黑" panose="020B0503020204020204" charset="-122"/>
              </a:rPr>
              <a:t>。</a:t>
            </a:r>
            <a:endParaRPr lang="en-US" altLang="zh-CN" sz="2200" b="1" dirty="0">
              <a:solidFill>
                <a:srgbClr val="FF0000"/>
              </a:solidFill>
              <a:latin typeface="微软雅黑" panose="020B0503020204020204" charset="-122"/>
              <a:ea typeface="微软雅黑" panose="020B0503020204020204" charset="-122"/>
            </a:endParaRPr>
          </a:p>
          <a:p>
            <a:pPr algn="just">
              <a:lnSpc>
                <a:spcPts val="3000"/>
              </a:lnSpc>
            </a:pPr>
            <a:endParaRPr lang="en-US" altLang="zh-CN" sz="2200" b="1" dirty="0">
              <a:solidFill>
                <a:srgbClr val="FF0000"/>
              </a:solidFill>
              <a:latin typeface="微软雅黑" panose="020B0503020204020204" charset="-122"/>
              <a:ea typeface="微软雅黑" panose="020B0503020204020204" charset="-122"/>
            </a:endParaRPr>
          </a:p>
          <a:p>
            <a:pPr algn="just">
              <a:lnSpc>
                <a:spcPts val="3000"/>
              </a:lnSpc>
            </a:pPr>
            <a:r>
              <a:rPr lang="zh-CN" altLang="en-US" sz="2200" b="1" dirty="0">
                <a:latin typeface="微软雅黑" panose="020B0503020204020204" charset="-122"/>
                <a:ea typeface="微软雅黑" panose="020B0503020204020204" charset="-122"/>
              </a:rPr>
              <a:t>政策</a:t>
            </a:r>
            <a:r>
              <a:rPr lang="zh-CN" altLang="en-US" sz="2200" b="1" dirty="0" smtClean="0">
                <a:latin typeface="微软雅黑" panose="020B0503020204020204" charset="-122"/>
                <a:ea typeface="微软雅黑" panose="020B0503020204020204" charset="-122"/>
              </a:rPr>
              <a:t>依据：</a:t>
            </a:r>
            <a:r>
              <a:rPr lang="en-US" altLang="zh-CN" sz="2200" b="1" dirty="0" smtClean="0">
                <a:latin typeface="微软雅黑" panose="020B0503020204020204" charset="-122"/>
                <a:ea typeface="微软雅黑" panose="020B0503020204020204" charset="-122"/>
              </a:rPr>
              <a:t>《</a:t>
            </a:r>
            <a:r>
              <a:rPr lang="zh-CN" altLang="en-US" sz="2200" b="1" dirty="0">
                <a:latin typeface="微软雅黑" panose="020B0503020204020204" charset="-122"/>
                <a:ea typeface="微软雅黑" panose="020B0503020204020204" charset="-122"/>
              </a:rPr>
              <a:t>中华人民共和国企业所得税法实施条例</a:t>
            </a:r>
            <a:r>
              <a:rPr lang="en-US" altLang="zh-CN" sz="2200" b="1" dirty="0">
                <a:latin typeface="微软雅黑" panose="020B0503020204020204" charset="-122"/>
                <a:ea typeface="微软雅黑" panose="020B0503020204020204" charset="-122"/>
              </a:rPr>
              <a:t>》</a:t>
            </a:r>
            <a:r>
              <a:rPr lang="zh-CN" altLang="en-US" sz="2200" b="1" dirty="0">
                <a:latin typeface="微软雅黑" panose="020B0503020204020204" charset="-122"/>
                <a:ea typeface="微软雅黑" panose="020B0503020204020204" charset="-122"/>
              </a:rPr>
              <a:t>第三十八条</a:t>
            </a:r>
            <a:endParaRPr lang="zh-CN" altLang="en-US" sz="2200" b="1" dirty="0">
              <a:latin typeface="微软雅黑" panose="020B0503020204020204" charset="-122"/>
              <a:ea typeface="微软雅黑" panose="020B0503020204020204" charset="-122"/>
            </a:endParaRPr>
          </a:p>
          <a:p>
            <a:pPr algn="just">
              <a:lnSpc>
                <a:spcPts val="3000"/>
              </a:lnSpc>
            </a:pPr>
            <a:r>
              <a:rPr lang="en-US" altLang="zh-CN" sz="2200" b="1" dirty="0">
                <a:latin typeface="微软雅黑" panose="020B0503020204020204" charset="-122"/>
                <a:ea typeface="微软雅黑" panose="020B0503020204020204" charset="-122"/>
              </a:rPr>
              <a:t>                </a:t>
            </a:r>
            <a:r>
              <a:rPr lang="en-US" altLang="zh-CN" sz="2200" b="1" dirty="0" smtClean="0">
                <a:latin typeface="微软雅黑" panose="020B0503020204020204" charset="-122"/>
                <a:ea typeface="微软雅黑" panose="020B0503020204020204" charset="-122"/>
              </a:rPr>
              <a:t> 《</a:t>
            </a:r>
            <a:r>
              <a:rPr lang="zh-CN" altLang="en-US" sz="2200" b="1" dirty="0">
                <a:latin typeface="微软雅黑" panose="020B0503020204020204" charset="-122"/>
                <a:ea typeface="微软雅黑" panose="020B0503020204020204" charset="-122"/>
              </a:rPr>
              <a:t>中华人民共和国企业所得税法</a:t>
            </a:r>
            <a:r>
              <a:rPr lang="en-US" altLang="zh-CN" sz="2200" b="1" dirty="0">
                <a:latin typeface="微软雅黑" panose="020B0503020204020204" charset="-122"/>
                <a:ea typeface="微软雅黑" panose="020B0503020204020204" charset="-122"/>
              </a:rPr>
              <a:t>》</a:t>
            </a:r>
            <a:r>
              <a:rPr lang="zh-CN" altLang="en-US" sz="2200" b="1" dirty="0">
                <a:latin typeface="微软雅黑" panose="020B0503020204020204" charset="-122"/>
                <a:ea typeface="微软雅黑" panose="020B0503020204020204" charset="-122"/>
              </a:rPr>
              <a:t>第四十六条</a:t>
            </a:r>
            <a:endParaRPr lang="zh-CN" altLang="en-US" sz="2200" b="1" dirty="0">
              <a:latin typeface="微软雅黑" panose="020B0503020204020204" charset="-122"/>
              <a:ea typeface="微软雅黑" panose="020B0503020204020204" charset="-122"/>
            </a:endParaRPr>
          </a:p>
          <a:p>
            <a:pPr marL="987425" algn="just">
              <a:lnSpc>
                <a:spcPts val="3000"/>
              </a:lnSpc>
            </a:pPr>
            <a:r>
              <a:rPr lang="en-US" altLang="zh-CN" sz="2200" b="1" dirty="0">
                <a:solidFill>
                  <a:srgbClr val="FF0000"/>
                </a:solidFill>
                <a:latin typeface="微软雅黑" panose="020B0503020204020204" charset="-122"/>
                <a:ea typeface="微软雅黑" panose="020B0503020204020204" charset="-122"/>
              </a:rPr>
              <a:t> </a:t>
            </a:r>
            <a:r>
              <a:rPr lang="en-US" altLang="zh-CN" sz="2200" b="1" dirty="0" smtClean="0">
                <a:solidFill>
                  <a:srgbClr val="FF0000"/>
                </a:solidFill>
                <a:latin typeface="微软雅黑" panose="020B0503020204020204" charset="-122"/>
                <a:ea typeface="微软雅黑" panose="020B0503020204020204" charset="-122"/>
              </a:rPr>
              <a:t>    </a:t>
            </a:r>
            <a:r>
              <a:rPr lang="en-US" altLang="zh-CN" sz="2200" b="1" i="0" dirty="0" smtClean="0">
                <a:solidFill>
                  <a:srgbClr val="3E3E3E"/>
                </a:solidFill>
                <a:effectLst/>
                <a:latin typeface="微软雅黑" panose="020B0503020204020204" charset="-122"/>
                <a:ea typeface="微软雅黑" panose="020B0503020204020204" charset="-122"/>
              </a:rPr>
              <a:t>《</a:t>
            </a:r>
            <a:r>
              <a:rPr lang="zh-CN" altLang="en-US" sz="2200" b="1" i="0" dirty="0">
                <a:solidFill>
                  <a:srgbClr val="3E3E3E"/>
                </a:solidFill>
                <a:effectLst/>
                <a:latin typeface="微软雅黑" panose="020B0503020204020204" charset="-122"/>
                <a:ea typeface="微软雅黑" panose="020B0503020204020204" charset="-122"/>
              </a:rPr>
              <a:t>财政部、国家税务总局关于企业关联方利息支出税前扣除标准</a:t>
            </a:r>
            <a:r>
              <a:rPr lang="zh-CN" altLang="en-US" sz="2200" b="1" i="0" dirty="0" smtClean="0">
                <a:solidFill>
                  <a:srgbClr val="3E3E3E"/>
                </a:solidFill>
                <a:effectLst/>
                <a:latin typeface="微软雅黑" panose="020B0503020204020204" charset="-122"/>
                <a:ea typeface="微软雅黑" panose="020B0503020204020204" charset="-122"/>
              </a:rPr>
              <a:t>有关税收政策</a:t>
            </a:r>
            <a:r>
              <a:rPr lang="zh-CN" altLang="en-US" sz="2200" b="1" i="0" dirty="0">
                <a:solidFill>
                  <a:srgbClr val="3E3E3E"/>
                </a:solidFill>
                <a:effectLst/>
                <a:latin typeface="微软雅黑" panose="020B0503020204020204" charset="-122"/>
                <a:ea typeface="微软雅黑" panose="020B0503020204020204" charset="-122"/>
              </a:rPr>
              <a:t>问题的通知</a:t>
            </a:r>
            <a:r>
              <a:rPr lang="en-US" altLang="zh-CN" sz="2200" b="1" i="0" dirty="0">
                <a:solidFill>
                  <a:srgbClr val="3E3E3E"/>
                </a:solidFill>
                <a:effectLst/>
                <a:latin typeface="微软雅黑" panose="020B0503020204020204" charset="-122"/>
                <a:ea typeface="微软雅黑" panose="020B0503020204020204" charset="-122"/>
              </a:rPr>
              <a:t>》</a:t>
            </a:r>
            <a:r>
              <a:rPr lang="zh-CN" altLang="en-US" sz="2200" b="1" i="0" dirty="0">
                <a:solidFill>
                  <a:srgbClr val="3E3E3E"/>
                </a:solidFill>
                <a:effectLst/>
                <a:latin typeface="微软雅黑" panose="020B0503020204020204" charset="-122"/>
                <a:ea typeface="微软雅黑" panose="020B0503020204020204" charset="-122"/>
              </a:rPr>
              <a:t>（财税</a:t>
            </a:r>
            <a:r>
              <a:rPr lang="en-US" altLang="zh-CN" sz="2200" b="1" i="0" dirty="0">
                <a:solidFill>
                  <a:srgbClr val="3E3E3E"/>
                </a:solidFill>
                <a:effectLst/>
                <a:latin typeface="微软雅黑" panose="020B0503020204020204" charset="-122"/>
                <a:ea typeface="微软雅黑" panose="020B0503020204020204" charset="-122"/>
              </a:rPr>
              <a:t>〔2008〕121</a:t>
            </a:r>
            <a:r>
              <a:rPr lang="zh-CN" altLang="en-US" sz="2200" b="1" i="0" dirty="0">
                <a:solidFill>
                  <a:srgbClr val="3E3E3E"/>
                </a:solidFill>
                <a:effectLst/>
                <a:latin typeface="微软雅黑" panose="020B0503020204020204" charset="-122"/>
                <a:ea typeface="微软雅黑" panose="020B0503020204020204" charset="-122"/>
              </a:rPr>
              <a:t>号）</a:t>
            </a:r>
            <a:endParaRPr lang="en-US" altLang="zh-CN" sz="2200" b="1" dirty="0">
              <a:solidFill>
                <a:srgbClr val="FF0000"/>
              </a:solidFill>
              <a:latin typeface="微软雅黑" panose="020B0503020204020204" charset="-122"/>
              <a:ea typeface="微软雅黑" panose="020B0503020204020204" charset="-122"/>
            </a:endParaRPr>
          </a:p>
          <a:p>
            <a:pPr algn="just">
              <a:lnSpc>
                <a:spcPct val="200000"/>
              </a:lnSpc>
            </a:pPr>
            <a:r>
              <a:rPr lang="zh-CN" altLang="en-US" b="1" dirty="0">
                <a:latin typeface="微软雅黑" panose="020B0503020204020204" charset="-122"/>
                <a:ea typeface="微软雅黑" panose="020B0503020204020204" charset="-122"/>
              </a:rPr>
              <a:t>　　</a:t>
            </a:r>
            <a:endParaRPr lang="zh-CN" altLang="en-US" b="1" dirty="0">
              <a:latin typeface="微软雅黑" panose="020B0503020204020204" charset="-122"/>
              <a:ea typeface="微软雅黑" panose="020B050302020402020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500"/>
                                        <p:tgtEl>
                                          <p:spTgt spid="5">
                                            <p:txEl>
                                              <p:pRg st="1" end="1"/>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up)">
                                      <p:cBhvr>
                                        <p:cTn id="15" dur="500"/>
                                        <p:tgtEl>
                                          <p:spTgt spid="5">
                                            <p:txEl>
                                              <p:pRg st="2" end="2"/>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ipe(up)">
                                      <p:cBhvr>
                                        <p:cTn id="18" dur="500"/>
                                        <p:tgtEl>
                                          <p:spTgt spid="5">
                                            <p:txEl>
                                              <p:pRg st="3" end="3"/>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wipe(up)">
                                      <p:cBhvr>
                                        <p:cTn id="21" dur="500"/>
                                        <p:tgtEl>
                                          <p:spTgt spid="5">
                                            <p:txEl>
                                              <p:pRg st="5" end="5"/>
                                            </p:txEl>
                                          </p:spTgt>
                                        </p:tgtEl>
                                      </p:cBhvr>
                                    </p:animEffect>
                                  </p:childTnLst>
                                </p:cTn>
                              </p:par>
                              <p:par>
                                <p:cTn id="22" presetID="22" presetClass="entr" presetSubtype="1"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wipe(up)">
                                      <p:cBhvr>
                                        <p:cTn id="24" dur="500"/>
                                        <p:tgtEl>
                                          <p:spTgt spid="5">
                                            <p:txEl>
                                              <p:pRg st="6" end="6"/>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wipe(up)">
                                      <p:cBhvr>
                                        <p:cTn id="27" dur="500"/>
                                        <p:tgtEl>
                                          <p:spTgt spid="5">
                                            <p:txEl>
                                              <p:pRg st="7" end="7"/>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animEffect transition="in" filter="wipe(up)">
                                      <p:cBhvr>
                                        <p:cTn id="30"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283224"/>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283224"/>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283224"/>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136227" y="243332"/>
            <a:ext cx="7987030" cy="329540"/>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solidFill>
                <a:latin typeface="微软雅黑" panose="020B0503020204020204" charset="-122"/>
                <a:ea typeface="微软雅黑" panose="020B0503020204020204" charset="-122"/>
                <a:cs typeface="Segoe UI Light" panose="020B0502040204020203" charset="0"/>
              </a:rPr>
              <a:t>利息支出相关政策要点</a:t>
            </a:r>
            <a:endParaRPr lang="zh-CN" altLang="en-US" sz="2000" b="1" dirty="0">
              <a:solidFill>
                <a:schemeClr val="bg1"/>
              </a:solidFill>
              <a:latin typeface="微软雅黑" panose="020B0503020204020204" charset="-122"/>
              <a:ea typeface="微软雅黑" panose="020B0503020204020204" charset="-122"/>
              <a:cs typeface="Segoe UI Light" panose="020B0502040204020203" charset="0"/>
            </a:endParaRPr>
          </a:p>
        </p:txBody>
      </p:sp>
      <p:sp>
        <p:nvSpPr>
          <p:cNvPr id="14" name="矩形 13"/>
          <p:cNvSpPr/>
          <p:nvPr/>
        </p:nvSpPr>
        <p:spPr>
          <a:xfrm>
            <a:off x="2603500" y="5344737"/>
            <a:ext cx="8943975" cy="398780"/>
          </a:xfrm>
          <a:prstGeom prst="rect">
            <a:avLst/>
          </a:prstGeom>
        </p:spPr>
        <p:txBody>
          <a:bodyPr wrap="square">
            <a:spAutoFit/>
          </a:bodyPr>
          <a:lstStyle/>
          <a:p>
            <a:pPr>
              <a:lnSpc>
                <a:spcPct val="125000"/>
              </a:lnSpc>
            </a:pPr>
            <a:r>
              <a:rPr sz="1600" b="1" dirty="0">
                <a:latin typeface="微软雅黑" panose="020B0503020204020204" charset="-122"/>
                <a:ea typeface="微软雅黑" panose="020B0503020204020204" charset="-122"/>
                <a:cs typeface="微软雅黑" panose="020B0503020204020204" charset="-122"/>
              </a:rPr>
              <a:t> </a:t>
            </a:r>
            <a:endParaRPr sz="1600" b="1" dirty="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867166" y="897653"/>
            <a:ext cx="10655892" cy="5537221"/>
          </a:xfrm>
          <a:prstGeom prst="rect">
            <a:avLst/>
          </a:prstGeom>
          <a:noFill/>
        </p:spPr>
        <p:txBody>
          <a:bodyPr wrap="square">
            <a:spAutoFit/>
          </a:bodyPr>
          <a:lstStyle/>
          <a:p>
            <a:pPr>
              <a:lnSpc>
                <a:spcPct val="150000"/>
              </a:lnSpc>
            </a:pPr>
            <a:r>
              <a:rPr lang="zh-CN" altLang="en-US" sz="2200" b="1" i="0" dirty="0">
                <a:solidFill>
                  <a:srgbClr val="333333"/>
                </a:solidFill>
                <a:effectLst/>
                <a:latin typeface="微软雅黑" panose="020B0503020204020204" charset="-122"/>
                <a:ea typeface="微软雅黑" panose="020B0503020204020204" charset="-122"/>
              </a:rPr>
              <a:t>      </a:t>
            </a:r>
            <a:r>
              <a:rPr lang="en-US" altLang="zh-CN" sz="2200" b="1" i="0" dirty="0">
                <a:solidFill>
                  <a:srgbClr val="333333"/>
                </a:solidFill>
                <a:effectLst/>
                <a:latin typeface="微软雅黑" panose="020B0503020204020204" charset="-122"/>
                <a:ea typeface="微软雅黑" panose="020B0503020204020204" charset="-122"/>
              </a:rPr>
              <a:t>2</a:t>
            </a:r>
            <a:r>
              <a:rPr lang="zh-CN" altLang="en-US" sz="2200" b="1" i="0" dirty="0">
                <a:solidFill>
                  <a:srgbClr val="333333"/>
                </a:solidFill>
                <a:effectLst/>
                <a:latin typeface="微软雅黑" panose="020B0503020204020204" charset="-122"/>
                <a:ea typeface="微软雅黑" panose="020B0503020204020204" charset="-122"/>
              </a:rPr>
              <a:t>、企业如果能够按照税法及其实施条例的有关规定</a:t>
            </a:r>
            <a:r>
              <a:rPr lang="zh-CN" altLang="en-US" sz="2200" b="1" i="0" dirty="0">
                <a:solidFill>
                  <a:srgbClr val="FF0000"/>
                </a:solidFill>
                <a:effectLst/>
                <a:latin typeface="微软雅黑" panose="020B0503020204020204" charset="-122"/>
                <a:ea typeface="微软雅黑" panose="020B0503020204020204" charset="-122"/>
              </a:rPr>
              <a:t>提供相关资料</a:t>
            </a:r>
            <a:r>
              <a:rPr lang="zh-CN" altLang="en-US" sz="2200" b="1" i="0" dirty="0">
                <a:solidFill>
                  <a:srgbClr val="333333"/>
                </a:solidFill>
                <a:effectLst/>
                <a:latin typeface="微软雅黑" panose="020B0503020204020204" charset="-122"/>
                <a:ea typeface="微软雅黑" panose="020B0503020204020204" charset="-122"/>
              </a:rPr>
              <a:t>，</a:t>
            </a:r>
            <a:r>
              <a:rPr lang="zh-CN" altLang="en-US" sz="2200" b="1" i="0" dirty="0">
                <a:solidFill>
                  <a:srgbClr val="FF0000"/>
                </a:solidFill>
                <a:effectLst/>
                <a:latin typeface="微软雅黑" panose="020B0503020204020204" charset="-122"/>
                <a:ea typeface="微软雅黑" panose="020B0503020204020204" charset="-122"/>
              </a:rPr>
              <a:t>并证明相关交易活动符合独立交易原则</a:t>
            </a:r>
            <a:r>
              <a:rPr lang="zh-CN" altLang="en-US" sz="2200" b="1" i="0" dirty="0">
                <a:solidFill>
                  <a:srgbClr val="333333"/>
                </a:solidFill>
                <a:effectLst/>
                <a:latin typeface="微软雅黑" panose="020B0503020204020204" charset="-122"/>
                <a:ea typeface="微软雅黑" panose="020B0503020204020204" charset="-122"/>
              </a:rPr>
              <a:t>的；或者该企业的</a:t>
            </a:r>
            <a:r>
              <a:rPr lang="zh-CN" altLang="en-US" sz="2200" b="1" i="0" dirty="0">
                <a:solidFill>
                  <a:srgbClr val="FF0000"/>
                </a:solidFill>
                <a:effectLst/>
                <a:latin typeface="微软雅黑" panose="020B0503020204020204" charset="-122"/>
                <a:ea typeface="微软雅黑" panose="020B0503020204020204" charset="-122"/>
              </a:rPr>
              <a:t>实际税负不高于境内关联方的</a:t>
            </a:r>
            <a:r>
              <a:rPr lang="zh-CN" altLang="en-US" sz="2200" b="1" i="0" dirty="0">
                <a:solidFill>
                  <a:srgbClr val="333333"/>
                </a:solidFill>
                <a:effectLst/>
                <a:latin typeface="微软雅黑" panose="020B0503020204020204" charset="-122"/>
                <a:ea typeface="微软雅黑" panose="020B0503020204020204" charset="-122"/>
              </a:rPr>
              <a:t>，其实际支付</a:t>
            </a:r>
            <a:r>
              <a:rPr lang="zh-CN" altLang="en-US" sz="2200" b="1" i="0" dirty="0">
                <a:solidFill>
                  <a:srgbClr val="FF0000"/>
                </a:solidFill>
                <a:effectLst/>
                <a:latin typeface="微软雅黑" panose="020B0503020204020204" charset="-122"/>
                <a:ea typeface="微软雅黑" panose="020B0503020204020204" charset="-122"/>
              </a:rPr>
              <a:t>给境内关联方</a:t>
            </a:r>
            <a:r>
              <a:rPr lang="zh-CN" altLang="en-US" sz="2200" b="1" i="0" dirty="0">
                <a:solidFill>
                  <a:srgbClr val="333333"/>
                </a:solidFill>
                <a:effectLst/>
                <a:latin typeface="微软雅黑" panose="020B0503020204020204" charset="-122"/>
                <a:ea typeface="微软雅黑" panose="020B0503020204020204" charset="-122"/>
              </a:rPr>
              <a:t>的利息支出，在计算应纳税所得额时准予扣除。</a:t>
            </a:r>
            <a:br>
              <a:rPr lang="zh-CN" altLang="en-US" sz="2200" b="1" dirty="0">
                <a:latin typeface="微软雅黑" panose="020B0503020204020204" charset="-122"/>
                <a:ea typeface="微软雅黑" panose="020B0503020204020204" charset="-122"/>
              </a:rPr>
            </a:br>
            <a:r>
              <a:rPr lang="zh-CN" altLang="en-US" sz="2200" b="1" i="0" dirty="0">
                <a:solidFill>
                  <a:srgbClr val="333333"/>
                </a:solidFill>
                <a:effectLst/>
                <a:latin typeface="微软雅黑" panose="020B0503020204020204" charset="-122"/>
                <a:ea typeface="微软雅黑" panose="020B0503020204020204" charset="-122"/>
              </a:rPr>
              <a:t>　　</a:t>
            </a:r>
            <a:r>
              <a:rPr lang="en-US" altLang="zh-CN" sz="2200" b="1" i="0" dirty="0">
                <a:solidFill>
                  <a:srgbClr val="333333"/>
                </a:solidFill>
                <a:effectLst/>
                <a:latin typeface="微软雅黑" panose="020B0503020204020204" charset="-122"/>
                <a:ea typeface="微软雅黑" panose="020B0503020204020204" charset="-122"/>
              </a:rPr>
              <a:t>3</a:t>
            </a:r>
            <a:r>
              <a:rPr lang="zh-CN" altLang="en-US" sz="2200" b="1" i="0" dirty="0">
                <a:solidFill>
                  <a:srgbClr val="333333"/>
                </a:solidFill>
                <a:effectLst/>
                <a:latin typeface="微软雅黑" panose="020B0503020204020204" charset="-122"/>
                <a:ea typeface="微软雅黑" panose="020B0503020204020204" charset="-122"/>
              </a:rPr>
              <a:t>、企业同时从事金融业务和非金融业务，其实际支付给关联方的利息支出，</a:t>
            </a:r>
            <a:r>
              <a:rPr lang="zh-CN" altLang="en-US" sz="2200" b="1" i="0" dirty="0">
                <a:solidFill>
                  <a:srgbClr val="FF0000"/>
                </a:solidFill>
                <a:effectLst/>
                <a:latin typeface="微软雅黑" panose="020B0503020204020204" charset="-122"/>
                <a:ea typeface="微软雅黑" panose="020B0503020204020204" charset="-122"/>
              </a:rPr>
              <a:t>应按照合理方法分开计算</a:t>
            </a:r>
            <a:r>
              <a:rPr lang="zh-CN" altLang="en-US" sz="2200" b="1" i="0" dirty="0">
                <a:solidFill>
                  <a:srgbClr val="333333"/>
                </a:solidFill>
                <a:effectLst/>
                <a:latin typeface="微软雅黑" panose="020B0503020204020204" charset="-122"/>
                <a:ea typeface="微软雅黑" panose="020B0503020204020204" charset="-122"/>
              </a:rPr>
              <a:t>；</a:t>
            </a:r>
            <a:r>
              <a:rPr lang="zh-CN" altLang="en-US" sz="2200" b="1" i="0" dirty="0">
                <a:solidFill>
                  <a:srgbClr val="FF0000"/>
                </a:solidFill>
                <a:effectLst/>
                <a:latin typeface="微软雅黑" panose="020B0503020204020204" charset="-122"/>
                <a:ea typeface="微软雅黑" panose="020B0503020204020204" charset="-122"/>
              </a:rPr>
              <a:t>没有按照合理方法分开计算的，一律按本通知第一条有关其他企业的比例计算准予税前扣除的利息支出。</a:t>
            </a:r>
            <a:br>
              <a:rPr lang="zh-CN" altLang="en-US" sz="2200" b="1" dirty="0">
                <a:latin typeface="微软雅黑" panose="020B0503020204020204" charset="-122"/>
                <a:ea typeface="微软雅黑" panose="020B0503020204020204" charset="-122"/>
              </a:rPr>
            </a:br>
            <a:r>
              <a:rPr lang="zh-CN" altLang="en-US" sz="2200" b="1" i="0" dirty="0">
                <a:solidFill>
                  <a:srgbClr val="333333"/>
                </a:solidFill>
                <a:effectLst/>
                <a:latin typeface="微软雅黑" panose="020B0503020204020204" charset="-122"/>
                <a:ea typeface="微软雅黑" panose="020B0503020204020204" charset="-122"/>
              </a:rPr>
              <a:t>　　</a:t>
            </a:r>
            <a:r>
              <a:rPr lang="en-US" altLang="zh-CN" sz="2200" b="1" i="0" dirty="0">
                <a:solidFill>
                  <a:srgbClr val="333333"/>
                </a:solidFill>
                <a:effectLst/>
                <a:latin typeface="微软雅黑" panose="020B0503020204020204" charset="-122"/>
                <a:ea typeface="微软雅黑" panose="020B0503020204020204" charset="-122"/>
              </a:rPr>
              <a:t>4</a:t>
            </a:r>
            <a:r>
              <a:rPr lang="zh-CN" altLang="en-US" sz="2200" b="1" i="0" dirty="0">
                <a:solidFill>
                  <a:srgbClr val="333333"/>
                </a:solidFill>
                <a:effectLst/>
                <a:latin typeface="微软雅黑" panose="020B0503020204020204" charset="-122"/>
                <a:ea typeface="微软雅黑" panose="020B0503020204020204" charset="-122"/>
              </a:rPr>
              <a:t>、企业自关联方取得的</a:t>
            </a:r>
            <a:r>
              <a:rPr lang="zh-CN" altLang="en-US" sz="2200" b="1" i="0" dirty="0">
                <a:solidFill>
                  <a:srgbClr val="FF0000"/>
                </a:solidFill>
                <a:effectLst/>
                <a:latin typeface="微软雅黑" panose="020B0503020204020204" charset="-122"/>
                <a:ea typeface="微软雅黑" panose="020B0503020204020204" charset="-122"/>
              </a:rPr>
              <a:t>不符合规定的利息收入应按照有关规定缴纳企业所得税</a:t>
            </a:r>
            <a:endParaRPr lang="en-US" altLang="zh-CN" sz="2200" b="1" i="0" dirty="0">
              <a:solidFill>
                <a:srgbClr val="FF0000"/>
              </a:solidFill>
              <a:effectLst/>
              <a:latin typeface="微软雅黑" panose="020B0503020204020204" charset="-122"/>
              <a:ea typeface="微软雅黑" panose="020B0503020204020204" charset="-122"/>
            </a:endParaRPr>
          </a:p>
          <a:p>
            <a:pPr>
              <a:lnSpc>
                <a:spcPct val="150000"/>
              </a:lnSpc>
            </a:pPr>
            <a:endParaRPr lang="en-US" altLang="zh-CN" sz="2200" b="1" dirty="0">
              <a:solidFill>
                <a:srgbClr val="333333"/>
              </a:solidFill>
              <a:latin typeface="微软雅黑" panose="020B0503020204020204" charset="-122"/>
              <a:ea typeface="微软雅黑" panose="020B0503020204020204" charset="-122"/>
            </a:endParaRPr>
          </a:p>
          <a:p>
            <a:pPr>
              <a:lnSpc>
                <a:spcPct val="150000"/>
              </a:lnSpc>
            </a:pPr>
            <a:r>
              <a:rPr lang="zh-CN" altLang="en-US" sz="2200" b="1" dirty="0">
                <a:latin typeface="微软雅黑" panose="020B0503020204020204" charset="-122"/>
                <a:ea typeface="微软雅黑" panose="020B0503020204020204" charset="-122"/>
              </a:rPr>
              <a:t>     政策依据： </a:t>
            </a:r>
            <a:r>
              <a:rPr lang="en-US" altLang="zh-CN" sz="2200" b="1" dirty="0">
                <a:latin typeface="微软雅黑" panose="020B0503020204020204" charset="-122"/>
                <a:ea typeface="微软雅黑" panose="020B0503020204020204" charset="-122"/>
              </a:rPr>
              <a:t>《</a:t>
            </a:r>
            <a:r>
              <a:rPr lang="zh-CN" altLang="en-US" sz="2200" b="1" dirty="0">
                <a:latin typeface="微软雅黑" panose="020B0503020204020204" charset="-122"/>
                <a:ea typeface="微软雅黑" panose="020B0503020204020204" charset="-122"/>
              </a:rPr>
              <a:t>财政部、国家税务总局关于企业关联方利息支出税前扣除标准有关税收政策问题的通知</a:t>
            </a:r>
            <a:r>
              <a:rPr lang="en-US" altLang="zh-CN" sz="2200" b="1" dirty="0">
                <a:latin typeface="微软雅黑" panose="020B0503020204020204" charset="-122"/>
                <a:ea typeface="微软雅黑" panose="020B0503020204020204" charset="-122"/>
              </a:rPr>
              <a:t>》   </a:t>
            </a:r>
            <a:r>
              <a:rPr lang="zh-CN" altLang="en-US" sz="2200" b="1" dirty="0">
                <a:latin typeface="微软雅黑" panose="020B0503020204020204" charset="-122"/>
                <a:ea typeface="微软雅黑" panose="020B0503020204020204" charset="-122"/>
              </a:rPr>
              <a:t>（财税</a:t>
            </a:r>
            <a:r>
              <a:rPr lang="en-US" altLang="zh-CN" sz="2200" b="1" dirty="0">
                <a:latin typeface="微软雅黑" panose="020B0503020204020204" charset="-122"/>
                <a:ea typeface="微软雅黑" panose="020B0503020204020204" charset="-122"/>
              </a:rPr>
              <a:t>〔2008〕121</a:t>
            </a:r>
            <a:r>
              <a:rPr lang="zh-CN" altLang="en-US" sz="2200" b="1" dirty="0">
                <a:latin typeface="微软雅黑" panose="020B0503020204020204" charset="-122"/>
                <a:ea typeface="微软雅黑" panose="020B0503020204020204" charset="-122"/>
              </a:rPr>
              <a:t>号）</a:t>
            </a:r>
            <a:endParaRPr lang="en-US" altLang="zh-CN" sz="2200" b="1" i="0" dirty="0">
              <a:solidFill>
                <a:srgbClr val="333333"/>
              </a:solidFill>
              <a:effectLst/>
              <a:latin typeface="微软雅黑" panose="020B0503020204020204" charset="-122"/>
              <a:ea typeface="微软雅黑" panose="020B0503020204020204" charset="-122"/>
            </a:endParaRPr>
          </a:p>
          <a:p>
            <a:pPr algn="just">
              <a:lnSpc>
                <a:spcPct val="150000"/>
              </a:lnSpc>
            </a:pPr>
            <a:endParaRPr lang="en-US" altLang="zh-CN" b="1" dirty="0">
              <a:latin typeface="微软雅黑" panose="020B0503020204020204" charset="-122"/>
              <a:ea typeface="微软雅黑" panose="020B050302020402020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up)">
                                      <p:cBhvr>
                                        <p:cTn id="1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334845"/>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334845"/>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334845"/>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957891" y="246044"/>
            <a:ext cx="7233285" cy="458907"/>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solidFill>
                <a:latin typeface="微软雅黑" panose="020B0503020204020204" charset="-122"/>
                <a:ea typeface="微软雅黑" panose="020B0503020204020204" charset="-122"/>
                <a:cs typeface="Segoe UI Light" panose="020B0502040204020203" charset="0"/>
              </a:rPr>
              <a:t>利息支出相关政策要点</a:t>
            </a:r>
            <a:endParaRPr lang="zh-CN" altLang="en-US" sz="2000" b="1" dirty="0">
              <a:solidFill>
                <a:schemeClr val="bg1"/>
              </a:solidFill>
              <a:latin typeface="微软雅黑" panose="020B0503020204020204" charset="-122"/>
              <a:ea typeface="微软雅黑" panose="020B0503020204020204" charset="-122"/>
              <a:cs typeface="Segoe UI Light" panose="020B0502040204020203" charset="0"/>
            </a:endParaRPr>
          </a:p>
        </p:txBody>
      </p:sp>
      <p:sp>
        <p:nvSpPr>
          <p:cNvPr id="14" name="矩形 13"/>
          <p:cNvSpPr/>
          <p:nvPr/>
        </p:nvSpPr>
        <p:spPr>
          <a:xfrm>
            <a:off x="2603500" y="5344737"/>
            <a:ext cx="8943975" cy="398780"/>
          </a:xfrm>
          <a:prstGeom prst="rect">
            <a:avLst/>
          </a:prstGeom>
        </p:spPr>
        <p:txBody>
          <a:bodyPr wrap="square">
            <a:spAutoFit/>
          </a:bodyPr>
          <a:lstStyle/>
          <a:p>
            <a:pPr>
              <a:lnSpc>
                <a:spcPct val="125000"/>
              </a:lnSpc>
            </a:pPr>
            <a:r>
              <a:rPr sz="1600" b="1" dirty="0">
                <a:latin typeface="微软雅黑" panose="020B0503020204020204" charset="-122"/>
                <a:ea typeface="微软雅黑" panose="020B0503020204020204" charset="-122"/>
                <a:cs typeface="微软雅黑" panose="020B0503020204020204" charset="-122"/>
              </a:rPr>
              <a:t> </a:t>
            </a:r>
            <a:endParaRPr sz="1600" b="1" dirty="0">
              <a:latin typeface="微软雅黑" panose="020B0503020204020204" charset="-122"/>
              <a:ea typeface="微软雅黑" panose="020B0503020204020204" charset="-122"/>
              <a:cs typeface="微软雅黑" panose="020B0503020204020204" charset="-122"/>
            </a:endParaRPr>
          </a:p>
        </p:txBody>
      </p:sp>
      <p:sp>
        <p:nvSpPr>
          <p:cNvPr id="100" name="文本框 99"/>
          <p:cNvSpPr txBox="1"/>
          <p:nvPr/>
        </p:nvSpPr>
        <p:spPr>
          <a:xfrm>
            <a:off x="945826" y="1041566"/>
            <a:ext cx="9766300" cy="458908"/>
          </a:xfrm>
          <a:prstGeom prst="rect">
            <a:avLst/>
          </a:prstGeom>
          <a:noFill/>
          <a:ln w="9525">
            <a:noFill/>
          </a:ln>
        </p:spPr>
        <p:txBody>
          <a:bodyPr wrap="square">
            <a:spAutoFit/>
          </a:bodyPr>
          <a:lstStyle/>
          <a:p>
            <a:pPr>
              <a:lnSpc>
                <a:spcPct val="150000"/>
              </a:lnSpc>
            </a:pPr>
            <a:r>
              <a:rPr lang="en-US" altLang="zh-CN" b="1" dirty="0">
                <a:latin typeface="微软雅黑" panose="020B0503020204020204" charset="-122"/>
                <a:ea typeface="微软雅黑" panose="020B0503020204020204" charset="-122"/>
              </a:rPr>
              <a:t>       </a:t>
            </a:r>
            <a:endParaRPr lang="zh-CN" altLang="zh-CN" b="1" dirty="0">
              <a:solidFill>
                <a:srgbClr val="BC242A"/>
              </a:solidFill>
              <a:latin typeface="微软雅黑" panose="020B0503020204020204" charset="-122"/>
              <a:ea typeface="微软雅黑" panose="020B0503020204020204" charset="-122"/>
            </a:endParaRPr>
          </a:p>
        </p:txBody>
      </p:sp>
      <p:sp>
        <p:nvSpPr>
          <p:cNvPr id="6" name="文本框 5"/>
          <p:cNvSpPr txBox="1"/>
          <p:nvPr/>
        </p:nvSpPr>
        <p:spPr>
          <a:xfrm>
            <a:off x="1197287" y="903970"/>
            <a:ext cx="10350188" cy="4832092"/>
          </a:xfrm>
          <a:prstGeom prst="rect">
            <a:avLst/>
          </a:prstGeom>
          <a:noFill/>
        </p:spPr>
        <p:txBody>
          <a:bodyPr wrap="square">
            <a:spAutoFit/>
          </a:bodyPr>
          <a:lstStyle/>
          <a:p>
            <a:pPr>
              <a:lnSpc>
                <a:spcPct val="200000"/>
              </a:lnSpc>
            </a:pPr>
            <a:r>
              <a:rPr lang="zh-CN" altLang="en-US" sz="2200" b="1" dirty="0">
                <a:latin typeface="微软雅黑" panose="020B0503020204020204" charset="-122"/>
                <a:ea typeface="微软雅黑" panose="020B0503020204020204" charset="-122"/>
              </a:rPr>
              <a:t>案例</a:t>
            </a:r>
            <a:r>
              <a:rPr lang="en-US" altLang="zh-CN" sz="2200" b="1" dirty="0">
                <a:latin typeface="微软雅黑" panose="020B0503020204020204" charset="-122"/>
                <a:ea typeface="微软雅黑" panose="020B0503020204020204" charset="-122"/>
              </a:rPr>
              <a:t>3</a:t>
            </a:r>
            <a:r>
              <a:rPr lang="zh-CN" altLang="en-US" sz="2200" b="1" dirty="0">
                <a:latin typeface="微软雅黑" panose="020B0503020204020204" charset="-122"/>
                <a:ea typeface="微软雅黑" panose="020B0503020204020204" charset="-122"/>
              </a:rPr>
              <a:t>：非金融企业</a:t>
            </a:r>
            <a:r>
              <a:rPr lang="en-US" altLang="zh-CN" sz="2200" b="1" dirty="0">
                <a:latin typeface="微软雅黑" panose="020B0503020204020204" charset="-122"/>
                <a:ea typeface="微软雅黑" panose="020B0503020204020204" charset="-122"/>
              </a:rPr>
              <a:t>D</a:t>
            </a:r>
            <a:r>
              <a:rPr lang="zh-CN" altLang="en-US" sz="2200" b="1" dirty="0">
                <a:latin typeface="微软雅黑" panose="020B0503020204020204" charset="-122"/>
                <a:ea typeface="微软雅黑" panose="020B0503020204020204" charset="-122"/>
              </a:rPr>
              <a:t>（关联方）对非金融企业</a:t>
            </a:r>
            <a:r>
              <a:rPr lang="en-US" altLang="zh-CN" sz="2200" b="1" dirty="0">
                <a:latin typeface="微软雅黑" panose="020B0503020204020204" charset="-122"/>
                <a:ea typeface="微软雅黑" panose="020B0503020204020204" charset="-122"/>
              </a:rPr>
              <a:t>A</a:t>
            </a:r>
            <a:r>
              <a:rPr lang="zh-CN" altLang="en-US" sz="2200" b="1" dirty="0">
                <a:latin typeface="微软雅黑" panose="020B0503020204020204" charset="-122"/>
                <a:ea typeface="微软雅黑" panose="020B0503020204020204" charset="-122"/>
              </a:rPr>
              <a:t>的权益性投资额为</a:t>
            </a:r>
            <a:r>
              <a:rPr lang="en-US" altLang="zh-CN" sz="2200" b="1" dirty="0">
                <a:solidFill>
                  <a:srgbClr val="FF0000"/>
                </a:solidFill>
                <a:latin typeface="微软雅黑" panose="020B0503020204020204" charset="-122"/>
                <a:ea typeface="微软雅黑" panose="020B0503020204020204" charset="-122"/>
              </a:rPr>
              <a:t>1100</a:t>
            </a:r>
            <a:r>
              <a:rPr lang="zh-CN" altLang="en-US" sz="2200" b="1" dirty="0">
                <a:solidFill>
                  <a:srgbClr val="FF0000"/>
                </a:solidFill>
                <a:latin typeface="微软雅黑" panose="020B0503020204020204" charset="-122"/>
                <a:ea typeface="微软雅黑" panose="020B0503020204020204" charset="-122"/>
              </a:rPr>
              <a:t>万</a:t>
            </a:r>
            <a:r>
              <a:rPr lang="zh-CN" altLang="en-US" sz="2200" b="1" dirty="0">
                <a:latin typeface="微软雅黑" panose="020B0503020204020204" charset="-122"/>
                <a:ea typeface="微软雅黑" panose="020B0503020204020204" charset="-122"/>
              </a:rPr>
              <a:t>。非金融企业</a:t>
            </a:r>
            <a:r>
              <a:rPr lang="en-US" altLang="zh-CN" sz="2200" b="1" dirty="0">
                <a:latin typeface="微软雅黑" panose="020B0503020204020204" charset="-122"/>
                <a:ea typeface="微软雅黑" panose="020B0503020204020204" charset="-122"/>
              </a:rPr>
              <a:t>A</a:t>
            </a:r>
            <a:r>
              <a:rPr lang="zh-CN" altLang="en-US" sz="2200" b="1" dirty="0">
                <a:latin typeface="微软雅黑" panose="020B0503020204020204" charset="-122"/>
                <a:ea typeface="微软雅黑" panose="020B0503020204020204" charset="-122"/>
              </a:rPr>
              <a:t>向非金融企业</a:t>
            </a:r>
            <a:r>
              <a:rPr lang="en-US" altLang="zh-CN" sz="2200" b="1" dirty="0">
                <a:latin typeface="微软雅黑" panose="020B0503020204020204" charset="-122"/>
                <a:ea typeface="微软雅黑" panose="020B0503020204020204" charset="-122"/>
              </a:rPr>
              <a:t>D</a:t>
            </a:r>
            <a:r>
              <a:rPr lang="zh-CN" altLang="en-US" sz="2200" b="1" dirty="0">
                <a:latin typeface="微软雅黑" panose="020B0503020204020204" charset="-122"/>
                <a:ea typeface="微软雅黑" panose="020B0503020204020204" charset="-122"/>
              </a:rPr>
              <a:t>（关联方）借款</a:t>
            </a:r>
            <a:r>
              <a:rPr lang="en-US" altLang="zh-CN" sz="2200" b="1" dirty="0">
                <a:latin typeface="微软雅黑" panose="020B0503020204020204" charset="-122"/>
                <a:ea typeface="微软雅黑" panose="020B0503020204020204" charset="-122"/>
              </a:rPr>
              <a:t>2600</a:t>
            </a:r>
            <a:r>
              <a:rPr lang="zh-CN" altLang="en-US" sz="2200" b="1" dirty="0">
                <a:latin typeface="微软雅黑" panose="020B0503020204020204" charset="-122"/>
                <a:ea typeface="微软雅黑" panose="020B0503020204020204" charset="-122"/>
              </a:rPr>
              <a:t>万，年利率为</a:t>
            </a:r>
            <a:r>
              <a:rPr lang="en-US" altLang="zh-CN" sz="2200" b="1" dirty="0">
                <a:latin typeface="微软雅黑" panose="020B0503020204020204" charset="-122"/>
                <a:ea typeface="微软雅黑" panose="020B0503020204020204" charset="-122"/>
              </a:rPr>
              <a:t>8%</a:t>
            </a:r>
            <a:r>
              <a:rPr lang="zh-CN" altLang="en-US" sz="2200" b="1" dirty="0">
                <a:latin typeface="微软雅黑" panose="020B0503020204020204" charset="-122"/>
                <a:ea typeface="微软雅黑" panose="020B0503020204020204" charset="-122"/>
              </a:rPr>
              <a:t>，金融企业同期同类贷款利率为</a:t>
            </a:r>
            <a:r>
              <a:rPr lang="en-US" altLang="zh-CN" sz="2200" b="1" dirty="0">
                <a:solidFill>
                  <a:srgbClr val="FF0000"/>
                </a:solidFill>
                <a:latin typeface="微软雅黑" panose="020B0503020204020204" charset="-122"/>
                <a:ea typeface="微软雅黑" panose="020B0503020204020204" charset="-122"/>
              </a:rPr>
              <a:t>6%</a:t>
            </a:r>
            <a:r>
              <a:rPr lang="zh-CN" altLang="en-US" sz="2200" b="1" dirty="0">
                <a:latin typeface="微软雅黑" panose="020B0503020204020204" charset="-122"/>
                <a:ea typeface="微软雅黑" panose="020B0503020204020204" charset="-122"/>
              </a:rPr>
              <a:t>。</a:t>
            </a:r>
            <a:endParaRPr lang="zh-CN" altLang="en-US" sz="2200" b="1" dirty="0">
              <a:latin typeface="微软雅黑" panose="020B0503020204020204" charset="-122"/>
              <a:ea typeface="微软雅黑" panose="020B0503020204020204" charset="-122"/>
            </a:endParaRPr>
          </a:p>
          <a:p>
            <a:pPr>
              <a:lnSpc>
                <a:spcPct val="200000"/>
              </a:lnSpc>
            </a:pPr>
            <a:r>
              <a:rPr lang="zh-CN" altLang="en-US" sz="2200" b="1" dirty="0">
                <a:latin typeface="微软雅黑" panose="020B0503020204020204" charset="-122"/>
                <a:ea typeface="微软雅黑" panose="020B0503020204020204" charset="-122"/>
              </a:rPr>
              <a:t>年利息费用</a:t>
            </a:r>
            <a:r>
              <a:rPr lang="en-US" altLang="zh-CN" sz="2200" b="1" dirty="0">
                <a:latin typeface="微软雅黑" panose="020B0503020204020204" charset="-122"/>
                <a:ea typeface="微软雅黑" panose="020B0503020204020204" charset="-122"/>
              </a:rPr>
              <a:t>=</a:t>
            </a:r>
            <a:r>
              <a:rPr lang="en-US" altLang="zh-CN" sz="2200" b="1" dirty="0">
                <a:solidFill>
                  <a:srgbClr val="FF0000"/>
                </a:solidFill>
                <a:latin typeface="微软雅黑" panose="020B0503020204020204" charset="-122"/>
                <a:ea typeface="微软雅黑" panose="020B0503020204020204" charset="-122"/>
              </a:rPr>
              <a:t>2600</a:t>
            </a:r>
            <a:r>
              <a:rPr lang="en-US" altLang="zh-CN" sz="2200" b="1" dirty="0">
                <a:latin typeface="微软雅黑" panose="020B0503020204020204" charset="-122"/>
                <a:ea typeface="微软雅黑" panose="020B0503020204020204" charset="-122"/>
              </a:rPr>
              <a:t>×8%=208</a:t>
            </a:r>
            <a:r>
              <a:rPr lang="zh-CN" altLang="en-US" sz="2200" b="1" dirty="0">
                <a:latin typeface="微软雅黑" panose="020B0503020204020204" charset="-122"/>
                <a:ea typeface="微软雅黑" panose="020B0503020204020204" charset="-122"/>
              </a:rPr>
              <a:t>万元</a:t>
            </a:r>
            <a:endParaRPr lang="zh-CN" altLang="en-US" sz="2200" b="1" dirty="0">
              <a:latin typeface="微软雅黑" panose="020B0503020204020204" charset="-122"/>
              <a:ea typeface="微软雅黑" panose="020B0503020204020204" charset="-122"/>
            </a:endParaRPr>
          </a:p>
          <a:p>
            <a:pPr>
              <a:lnSpc>
                <a:spcPct val="200000"/>
              </a:lnSpc>
            </a:pPr>
            <a:r>
              <a:rPr lang="zh-CN" altLang="en-US" sz="2200" b="1" dirty="0">
                <a:latin typeface="微软雅黑" panose="020B0503020204020204" charset="-122"/>
                <a:ea typeface="微软雅黑" panose="020B0503020204020204" charset="-122"/>
              </a:rPr>
              <a:t>扣除限额</a:t>
            </a:r>
            <a:r>
              <a:rPr lang="en-US" altLang="zh-CN" sz="2200" b="1" dirty="0">
                <a:latin typeface="微软雅黑" panose="020B0503020204020204" charset="-122"/>
                <a:ea typeface="微软雅黑" panose="020B0503020204020204" charset="-122"/>
              </a:rPr>
              <a:t>=</a:t>
            </a:r>
            <a:r>
              <a:rPr lang="en-US" altLang="zh-CN" sz="2200" b="1" dirty="0">
                <a:solidFill>
                  <a:srgbClr val="FF0000"/>
                </a:solidFill>
                <a:latin typeface="微软雅黑" panose="020B0503020204020204" charset="-122"/>
                <a:ea typeface="微软雅黑" panose="020B0503020204020204" charset="-122"/>
              </a:rPr>
              <a:t>1100</a:t>
            </a:r>
            <a:r>
              <a:rPr lang="en-US" altLang="zh-CN" sz="2200" b="1" dirty="0">
                <a:latin typeface="微软雅黑" panose="020B0503020204020204" charset="-122"/>
                <a:ea typeface="微软雅黑" panose="020B0503020204020204" charset="-122"/>
              </a:rPr>
              <a:t>×2×6%=132</a:t>
            </a:r>
            <a:r>
              <a:rPr lang="zh-CN" altLang="en-US" sz="2200" b="1" dirty="0">
                <a:latin typeface="微软雅黑" panose="020B0503020204020204" charset="-122"/>
                <a:ea typeface="微软雅黑" panose="020B0503020204020204" charset="-122"/>
              </a:rPr>
              <a:t>万元（双限额）</a:t>
            </a:r>
            <a:endParaRPr lang="zh-CN" altLang="en-US" sz="2200" b="1" dirty="0">
              <a:latin typeface="微软雅黑" panose="020B0503020204020204" charset="-122"/>
              <a:ea typeface="微软雅黑" panose="020B0503020204020204" charset="-122"/>
            </a:endParaRPr>
          </a:p>
          <a:p>
            <a:pPr>
              <a:lnSpc>
                <a:spcPct val="200000"/>
              </a:lnSpc>
            </a:pPr>
            <a:r>
              <a:rPr lang="en-US" altLang="zh-CN" sz="2200" b="1" dirty="0">
                <a:latin typeface="微软雅黑" panose="020B0503020204020204" charset="-122"/>
                <a:ea typeface="微软雅黑" panose="020B0503020204020204" charset="-122"/>
              </a:rPr>
              <a:t> 208</a:t>
            </a:r>
            <a:r>
              <a:rPr lang="zh-CN" altLang="en-US" sz="2200" b="1" dirty="0">
                <a:latin typeface="微软雅黑" panose="020B0503020204020204" charset="-122"/>
                <a:ea typeface="微软雅黑" panose="020B0503020204020204" charset="-122"/>
              </a:rPr>
              <a:t>万元＞</a:t>
            </a:r>
            <a:r>
              <a:rPr lang="en-US" altLang="zh-CN" sz="2200" b="1" dirty="0">
                <a:latin typeface="微软雅黑" panose="020B0503020204020204" charset="-122"/>
                <a:ea typeface="微软雅黑" panose="020B0503020204020204" charset="-122"/>
              </a:rPr>
              <a:t>132</a:t>
            </a:r>
            <a:r>
              <a:rPr lang="zh-CN" altLang="en-US" sz="2200" b="1" dirty="0">
                <a:latin typeface="微软雅黑" panose="020B0503020204020204" charset="-122"/>
                <a:ea typeface="微软雅黑" panose="020B0503020204020204" charset="-122"/>
              </a:rPr>
              <a:t>万元</a:t>
            </a:r>
            <a:endParaRPr lang="en-US" altLang="zh-CN" sz="2200" b="1" dirty="0">
              <a:latin typeface="微软雅黑" panose="020B0503020204020204" charset="-122"/>
              <a:ea typeface="微软雅黑" panose="020B0503020204020204" charset="-122"/>
            </a:endParaRPr>
          </a:p>
          <a:p>
            <a:pPr>
              <a:lnSpc>
                <a:spcPct val="200000"/>
              </a:lnSpc>
            </a:pPr>
            <a:r>
              <a:rPr lang="zh-CN" altLang="en-US" sz="2200" b="1" dirty="0">
                <a:latin typeface="微软雅黑" panose="020B0503020204020204" charset="-122"/>
                <a:ea typeface="微软雅黑" panose="020B0503020204020204" charset="-122"/>
              </a:rPr>
              <a:t>准予在税前扣除</a:t>
            </a:r>
            <a:r>
              <a:rPr lang="en-US" altLang="zh-CN" sz="2200" b="1" dirty="0">
                <a:latin typeface="微软雅黑" panose="020B0503020204020204" charset="-122"/>
                <a:ea typeface="微软雅黑" panose="020B0503020204020204" charset="-122"/>
              </a:rPr>
              <a:t>132</a:t>
            </a:r>
            <a:r>
              <a:rPr lang="zh-CN" altLang="en-US" sz="2200" b="1" dirty="0">
                <a:latin typeface="微软雅黑" panose="020B0503020204020204" charset="-122"/>
                <a:ea typeface="微软雅黑" panose="020B0503020204020204" charset="-122"/>
              </a:rPr>
              <a:t>万元</a:t>
            </a:r>
            <a:r>
              <a:rPr lang="zh-CN" altLang="en-US" sz="2200" b="1" dirty="0" smtClean="0">
                <a:latin typeface="微软雅黑" panose="020B0503020204020204" charset="-122"/>
                <a:ea typeface="微软雅黑" panose="020B0503020204020204" charset="-122"/>
              </a:rPr>
              <a:t>。</a:t>
            </a:r>
            <a:endParaRPr lang="zh-CN" altLang="en-US" sz="2200" b="1" dirty="0">
              <a:latin typeface="微软雅黑" panose="020B0503020204020204" charset="-122"/>
              <a:ea typeface="微软雅黑" panose="020B050302020402020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334845"/>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334845"/>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334845"/>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957891" y="246045"/>
            <a:ext cx="7233285" cy="185108"/>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solidFill>
                <a:latin typeface="微软雅黑" panose="020B0503020204020204" charset="-122"/>
                <a:ea typeface="微软雅黑" panose="020B0503020204020204" charset="-122"/>
                <a:cs typeface="Segoe UI Light" panose="020B0502040204020203" charset="0"/>
              </a:rPr>
              <a:t>利息支出相关政策要点</a:t>
            </a:r>
            <a:endParaRPr lang="zh-CN" altLang="en-US" sz="2000" b="1" dirty="0">
              <a:solidFill>
                <a:schemeClr val="bg1"/>
              </a:solidFill>
              <a:latin typeface="微软雅黑" panose="020B0503020204020204" charset="-122"/>
              <a:ea typeface="微软雅黑" panose="020B0503020204020204" charset="-122"/>
              <a:cs typeface="Segoe UI Light" panose="020B0502040204020203" charset="0"/>
            </a:endParaRPr>
          </a:p>
        </p:txBody>
      </p:sp>
      <p:sp>
        <p:nvSpPr>
          <p:cNvPr id="14" name="矩形 13"/>
          <p:cNvSpPr/>
          <p:nvPr/>
        </p:nvSpPr>
        <p:spPr>
          <a:xfrm>
            <a:off x="2603500" y="5344737"/>
            <a:ext cx="8943975" cy="398780"/>
          </a:xfrm>
          <a:prstGeom prst="rect">
            <a:avLst/>
          </a:prstGeom>
        </p:spPr>
        <p:txBody>
          <a:bodyPr wrap="square">
            <a:spAutoFit/>
          </a:bodyPr>
          <a:lstStyle/>
          <a:p>
            <a:pPr>
              <a:lnSpc>
                <a:spcPct val="125000"/>
              </a:lnSpc>
            </a:pPr>
            <a:r>
              <a:rPr sz="1600" b="1" dirty="0">
                <a:latin typeface="微软雅黑" panose="020B0503020204020204" charset="-122"/>
                <a:ea typeface="微软雅黑" panose="020B0503020204020204" charset="-122"/>
                <a:cs typeface="微软雅黑" panose="020B0503020204020204" charset="-122"/>
              </a:rPr>
              <a:t> </a:t>
            </a:r>
            <a:endParaRPr sz="1600" b="1" dirty="0">
              <a:latin typeface="微软雅黑" panose="020B0503020204020204" charset="-122"/>
              <a:ea typeface="微软雅黑" panose="020B0503020204020204" charset="-122"/>
              <a:cs typeface="微软雅黑" panose="020B0503020204020204" charset="-122"/>
            </a:endParaRPr>
          </a:p>
        </p:txBody>
      </p:sp>
      <p:sp>
        <p:nvSpPr>
          <p:cNvPr id="100" name="文本框 99"/>
          <p:cNvSpPr txBox="1"/>
          <p:nvPr/>
        </p:nvSpPr>
        <p:spPr>
          <a:xfrm>
            <a:off x="945826" y="1041566"/>
            <a:ext cx="9766300" cy="458908"/>
          </a:xfrm>
          <a:prstGeom prst="rect">
            <a:avLst/>
          </a:prstGeom>
          <a:noFill/>
          <a:ln w="9525">
            <a:noFill/>
          </a:ln>
        </p:spPr>
        <p:txBody>
          <a:bodyPr wrap="square">
            <a:spAutoFit/>
          </a:bodyPr>
          <a:lstStyle/>
          <a:p>
            <a:pPr>
              <a:lnSpc>
                <a:spcPct val="150000"/>
              </a:lnSpc>
            </a:pPr>
            <a:r>
              <a:rPr lang="en-US" altLang="zh-CN" b="1" dirty="0">
                <a:latin typeface="微软雅黑" panose="020B0503020204020204" charset="-122"/>
                <a:ea typeface="微软雅黑" panose="020B0503020204020204" charset="-122"/>
              </a:rPr>
              <a:t>       </a:t>
            </a:r>
            <a:endParaRPr lang="zh-CN" altLang="zh-CN" b="1" dirty="0">
              <a:solidFill>
                <a:srgbClr val="BC242A"/>
              </a:solidFill>
              <a:latin typeface="微软雅黑" panose="020B0503020204020204" charset="-122"/>
              <a:ea typeface="微软雅黑" panose="020B0503020204020204" charset="-122"/>
            </a:endParaRPr>
          </a:p>
        </p:txBody>
      </p:sp>
      <p:sp>
        <p:nvSpPr>
          <p:cNvPr id="6" name="文本框 5"/>
          <p:cNvSpPr txBox="1"/>
          <p:nvPr/>
        </p:nvSpPr>
        <p:spPr>
          <a:xfrm>
            <a:off x="872998" y="758434"/>
            <a:ext cx="10512496" cy="5677535"/>
          </a:xfrm>
          <a:prstGeom prst="rect">
            <a:avLst/>
          </a:prstGeom>
          <a:noFill/>
        </p:spPr>
        <p:txBody>
          <a:bodyPr wrap="square">
            <a:spAutoFit/>
          </a:bodyPr>
          <a:lstStyle/>
          <a:p>
            <a:pPr>
              <a:lnSpc>
                <a:spcPct val="150000"/>
              </a:lnSpc>
            </a:pPr>
            <a:r>
              <a:rPr lang="zh-CN" altLang="en-US" sz="2200" b="1" dirty="0">
                <a:latin typeface="微软雅黑" panose="020B0503020204020204" charset="-122"/>
                <a:ea typeface="微软雅黑" panose="020B0503020204020204" charset="-122"/>
              </a:rPr>
              <a:t>（四）：向自然人借款</a:t>
            </a:r>
            <a:endParaRPr lang="zh-CN" altLang="en-US" sz="2200" b="1" dirty="0">
              <a:latin typeface="微软雅黑" panose="020B0503020204020204" charset="-122"/>
              <a:ea typeface="微软雅黑" panose="020B0503020204020204" charset="-122"/>
            </a:endParaRPr>
          </a:p>
          <a:p>
            <a:pPr algn="just">
              <a:lnSpc>
                <a:spcPct val="150000"/>
              </a:lnSpc>
            </a:pPr>
            <a:r>
              <a:rPr lang="zh-CN" altLang="en-US" sz="2200" b="1" dirty="0">
                <a:latin typeface="微软雅黑" panose="020B0503020204020204" charset="-122"/>
                <a:ea typeface="微软雅黑" panose="020B0503020204020204" charset="-122"/>
              </a:rPr>
              <a:t>情形一：向股东或其他与企业有关联关系的自然人借款的利息支出，</a:t>
            </a:r>
            <a:r>
              <a:rPr lang="zh-CN" altLang="en-US" sz="2200" b="1" dirty="0">
                <a:solidFill>
                  <a:srgbClr val="FF0000"/>
                </a:solidFill>
                <a:latin typeface="微软雅黑" panose="020B0503020204020204" charset="-122"/>
                <a:ea typeface="微软雅黑" panose="020B0503020204020204" charset="-122"/>
              </a:rPr>
              <a:t>参照渠道三的扣除限额。</a:t>
            </a:r>
            <a:endParaRPr lang="zh-CN" altLang="en-US" sz="2200" b="1" dirty="0">
              <a:solidFill>
                <a:srgbClr val="FF0000"/>
              </a:solidFill>
              <a:latin typeface="微软雅黑" panose="020B0503020204020204" charset="-122"/>
              <a:ea typeface="微软雅黑" panose="020B0503020204020204" charset="-122"/>
            </a:endParaRPr>
          </a:p>
          <a:p>
            <a:pPr>
              <a:lnSpc>
                <a:spcPct val="150000"/>
              </a:lnSpc>
            </a:pPr>
            <a:r>
              <a:rPr lang="zh-CN" altLang="en-US" sz="2200" b="1" dirty="0">
                <a:latin typeface="微软雅黑" panose="020B0503020204020204" charset="-122"/>
                <a:ea typeface="微软雅黑" panose="020B0503020204020204" charset="-122"/>
              </a:rPr>
              <a:t>情形二：向除情形一规定以外的内部职工或其他人员借款的利息支出，其借款情况</a:t>
            </a:r>
            <a:r>
              <a:rPr lang="zh-CN" altLang="en-US" sz="2200" b="1" dirty="0">
                <a:solidFill>
                  <a:srgbClr val="FF0000"/>
                </a:solidFill>
                <a:latin typeface="微软雅黑" panose="020B0503020204020204" charset="-122"/>
                <a:ea typeface="微软雅黑" panose="020B0503020204020204" charset="-122"/>
              </a:rPr>
              <a:t>同时符合以下条件的，参照渠道二的扣除限额。</a:t>
            </a:r>
            <a:endParaRPr lang="en-US" altLang="zh-CN" sz="2200" b="1" dirty="0">
              <a:solidFill>
                <a:srgbClr val="FF0000"/>
              </a:solidFill>
              <a:latin typeface="微软雅黑" panose="020B0503020204020204" charset="-122"/>
              <a:ea typeface="微软雅黑" panose="020B0503020204020204" charset="-122"/>
            </a:endParaRPr>
          </a:p>
          <a:p>
            <a:pPr>
              <a:lnSpc>
                <a:spcPct val="150000"/>
              </a:lnSpc>
            </a:pPr>
            <a:r>
              <a:rPr lang="zh-CN" altLang="en-US" sz="2200" b="1" dirty="0">
                <a:latin typeface="微软雅黑" panose="020B0503020204020204" charset="-122"/>
                <a:ea typeface="微软雅黑" panose="020B0503020204020204" charset="-122"/>
              </a:rPr>
              <a:t>①企业与个人之间的借贷是真实、合法、有效的，并且不具有非法集资目的或其他违反法律、法规的行为；</a:t>
            </a:r>
            <a:endParaRPr lang="zh-CN" altLang="en-US" sz="2200" b="1" dirty="0">
              <a:latin typeface="微软雅黑" panose="020B0503020204020204" charset="-122"/>
              <a:ea typeface="微软雅黑" panose="020B0503020204020204" charset="-122"/>
            </a:endParaRPr>
          </a:p>
          <a:p>
            <a:pPr>
              <a:lnSpc>
                <a:spcPct val="150000"/>
              </a:lnSpc>
            </a:pPr>
            <a:r>
              <a:rPr lang="zh-CN" altLang="en-US" sz="2200" b="1" dirty="0">
                <a:latin typeface="微软雅黑" panose="020B0503020204020204" charset="-122"/>
                <a:ea typeface="微软雅黑" panose="020B0503020204020204" charset="-122"/>
              </a:rPr>
              <a:t>②企业与个人之间签订了借款合同。</a:t>
            </a:r>
            <a:endParaRPr lang="zh-CN" altLang="en-US" sz="2200" b="1" dirty="0">
              <a:latin typeface="微软雅黑" panose="020B0503020204020204" charset="-122"/>
              <a:ea typeface="微软雅黑" panose="020B0503020204020204" charset="-122"/>
            </a:endParaRPr>
          </a:p>
          <a:p>
            <a:pPr>
              <a:lnSpc>
                <a:spcPct val="150000"/>
              </a:lnSpc>
            </a:pPr>
            <a:endParaRPr lang="en-US" altLang="zh-CN" sz="2200" b="1" dirty="0">
              <a:latin typeface="微软雅黑" panose="020B0503020204020204" charset="-122"/>
              <a:ea typeface="微软雅黑" panose="020B0503020204020204" charset="-122"/>
            </a:endParaRPr>
          </a:p>
          <a:p>
            <a:pPr>
              <a:lnSpc>
                <a:spcPct val="150000"/>
              </a:lnSpc>
            </a:pPr>
            <a:r>
              <a:rPr lang="zh-CN" altLang="en-US" sz="2200" b="1" dirty="0">
                <a:latin typeface="微软雅黑" panose="020B0503020204020204" charset="-122"/>
                <a:ea typeface="微软雅黑" panose="020B0503020204020204" charset="-122"/>
              </a:rPr>
              <a:t>政策依据：</a:t>
            </a:r>
            <a:r>
              <a:rPr lang="en-US" altLang="zh-CN" sz="2200" b="1" dirty="0">
                <a:latin typeface="微软雅黑" panose="020B0503020204020204" charset="-122"/>
                <a:ea typeface="微软雅黑" panose="020B0503020204020204" charset="-122"/>
              </a:rPr>
              <a:t>《</a:t>
            </a:r>
            <a:r>
              <a:rPr lang="zh-CN" altLang="en-US" sz="2200" b="1" dirty="0">
                <a:latin typeface="微软雅黑" panose="020B0503020204020204" charset="-122"/>
                <a:ea typeface="微软雅黑" panose="020B0503020204020204" charset="-122"/>
              </a:rPr>
              <a:t>国家税务总局关于企业向自然人借款的利息支出企业所得税税前扣除问题的通知</a:t>
            </a:r>
            <a:r>
              <a:rPr lang="en-US" altLang="zh-CN" sz="2200" b="1" dirty="0">
                <a:latin typeface="微软雅黑" panose="020B0503020204020204" charset="-122"/>
                <a:ea typeface="微软雅黑" panose="020B0503020204020204" charset="-122"/>
              </a:rPr>
              <a:t>》</a:t>
            </a:r>
            <a:r>
              <a:rPr lang="zh-CN" altLang="en-US" sz="2200" b="1" dirty="0">
                <a:latin typeface="微软雅黑" panose="020B0503020204020204" charset="-122"/>
                <a:ea typeface="微软雅黑" panose="020B0503020204020204" charset="-122"/>
              </a:rPr>
              <a:t>（国税函</a:t>
            </a:r>
            <a:r>
              <a:rPr lang="en-US" altLang="zh-CN" sz="2200" b="1" dirty="0">
                <a:latin typeface="微软雅黑" panose="020B0503020204020204" charset="-122"/>
                <a:ea typeface="微软雅黑" panose="020B0503020204020204" charset="-122"/>
              </a:rPr>
              <a:t>〔2009〕777</a:t>
            </a:r>
            <a:r>
              <a:rPr lang="zh-CN" altLang="en-US" sz="2200" b="1" dirty="0">
                <a:latin typeface="微软雅黑" panose="020B0503020204020204" charset="-122"/>
                <a:ea typeface="微软雅黑" panose="020B0503020204020204" charset="-122"/>
              </a:rPr>
              <a:t>号）</a:t>
            </a:r>
            <a:endParaRPr lang="zh-CN" altLang="en-US" sz="2200" b="1" dirty="0">
              <a:latin typeface="微软雅黑" panose="020B0503020204020204" charset="-122"/>
              <a:ea typeface="微软雅黑" panose="020B050302020402020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up)">
                                      <p:cBhvr>
                                        <p:cTn id="10" dur="500"/>
                                        <p:tgtEl>
                                          <p:spTgt spid="6">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up)">
                                      <p:cBhvr>
                                        <p:cTn id="13" dur="500"/>
                                        <p:tgtEl>
                                          <p:spTgt spid="6">
                                            <p:txEl>
                                              <p:pRg st="2" end="2"/>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up)">
                                      <p:cBhvr>
                                        <p:cTn id="16" dur="500"/>
                                        <p:tgtEl>
                                          <p:spTgt spid="6">
                                            <p:txEl>
                                              <p:pRg st="3" end="3"/>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up)">
                                      <p:cBhvr>
                                        <p:cTn id="19" dur="500"/>
                                        <p:tgtEl>
                                          <p:spTgt spid="6">
                                            <p:txEl>
                                              <p:pRg st="4" end="4"/>
                                            </p:txEl>
                                          </p:spTgt>
                                        </p:tgtEl>
                                      </p:cBhvr>
                                    </p:animEffect>
                                  </p:childTnLst>
                                </p:cTn>
                              </p:par>
                              <p:par>
                                <p:cTn id="20" presetID="22" presetClass="entr" presetSubtype="1" fill="hold" nodeType="with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up)">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PP_MARK_KEY" val="6ad40fb8-d8af-4874-814a-a7772730e791"/>
  <p:tag name="COMMONDATA" val="eyJoZGlkIjoiZGNjNmUwOTdlOTdhZmFiNTJhOGFhMjIwODU1YWE4MjQifQ=="/>
  <p:tag name="commondata" val="eyJoZGlkIjoiNzliOThkZjkxNjE5ZTMyZWY5YjAzNmEzZDA5YTAxY2E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奥斯汀">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9D9D9">
            <a:alpha val="50196"/>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2442</Words>
  <Application>WPS 演示</Application>
  <PresentationFormat>宽屏</PresentationFormat>
  <Paragraphs>178</Paragraphs>
  <Slides>13</Slides>
  <Notes>3</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13</vt:i4>
      </vt:variant>
    </vt:vector>
  </HeadingPairs>
  <TitlesOfParts>
    <vt:vector size="29" baseType="lpstr">
      <vt:lpstr>Arial</vt:lpstr>
      <vt:lpstr>宋体</vt:lpstr>
      <vt:lpstr>Wingdings</vt:lpstr>
      <vt:lpstr>微软雅黑</vt:lpstr>
      <vt:lpstr>Segoe UI Light</vt:lpstr>
      <vt:lpstr>U.S. 101</vt:lpstr>
      <vt:lpstr>Segoe Print</vt:lpstr>
      <vt:lpstr>Roboto</vt:lpstr>
      <vt:lpstr>Times New Roman</vt:lpstr>
      <vt:lpstr>Open Sans Light</vt:lpstr>
      <vt:lpstr>等线</vt:lpstr>
      <vt:lpstr>Arial Unicode MS</vt:lpstr>
      <vt:lpstr>Calibri Light</vt:lpstr>
      <vt:lpstr>Calibri</vt:lpstr>
      <vt:lpstr>Office 主题</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servyou</dc:creator>
  <cp:lastModifiedBy>展理</cp:lastModifiedBy>
  <cp:revision>704</cp:revision>
  <dcterms:created xsi:type="dcterms:W3CDTF">2019-10-31T02:35:00Z</dcterms:created>
  <dcterms:modified xsi:type="dcterms:W3CDTF">2024-10-21T04:46:09Z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2052-12.1.0.17857</vt:lpwstr>
  </property>
  <property fmtid="{D5CDD505-2E9C-101B-9397-08002B2CF9AE}" pid="3" name="ICV">
    <vt:lpwstr>2A04F1937D5045848812088152F82A0D</vt:lpwstr>
  </property>
</Properties>
</file>