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82" r:id="rId11"/>
    <p:sldId id="285" r:id="rId12"/>
    <p:sldId id="266" r:id="rId13"/>
    <p:sldId id="267" r:id="rId14"/>
    <p:sldId id="268" r:id="rId15"/>
    <p:sldId id="269" r:id="rId16"/>
    <p:sldId id="270" r:id="rId17"/>
    <p:sldId id="281" r:id="rId18"/>
    <p:sldId id="286" r:id="rId19"/>
    <p:sldId id="271" r:id="rId20"/>
    <p:sldId id="274" r:id="rId21"/>
    <p:sldId id="273" r:id="rId22"/>
    <p:sldId id="272" r:id="rId23"/>
    <p:sldId id="276" r:id="rId24"/>
    <p:sldId id="277" r:id="rId25"/>
    <p:sldId id="278" r:id="rId26"/>
    <p:sldId id="283" r:id="rId2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0"/>
  </p:normalViewPr>
  <p:slideViewPr>
    <p:cSldViewPr snapToGrid="0">
      <p:cViewPr varScale="1">
        <p:scale>
          <a:sx n="127" d="100"/>
          <a:sy n="127" d="100"/>
        </p:scale>
        <p:origin x="150"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AFCB35-2213-6AA6-6D85-00BB9288B81C}"/>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A2604223-3004-51AD-2A35-B039B9DD8B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8521BBEA-10A0-3087-60D4-7B948880CF81}"/>
              </a:ext>
            </a:extLst>
          </p:cNvPr>
          <p:cNvSpPr>
            <a:spLocks noGrp="1"/>
          </p:cNvSpPr>
          <p:nvPr>
            <p:ph type="dt" sz="half" idx="10"/>
          </p:nvPr>
        </p:nvSpPr>
        <p:spPr/>
        <p:txBody>
          <a:bodyPr/>
          <a:lstStyle/>
          <a:p>
            <a:fld id="{55846E4D-C62A-45D5-A693-BCDCA946FB29}" type="datetimeFigureOut">
              <a:rPr lang="zh-CN" altLang="en-US" smtClean="0"/>
              <a:t>2024/10/21</a:t>
            </a:fld>
            <a:endParaRPr lang="zh-CN" altLang="en-US"/>
          </a:p>
        </p:txBody>
      </p:sp>
      <p:sp>
        <p:nvSpPr>
          <p:cNvPr id="5" name="页脚占位符 4">
            <a:extLst>
              <a:ext uri="{FF2B5EF4-FFF2-40B4-BE49-F238E27FC236}">
                <a16:creationId xmlns:a16="http://schemas.microsoft.com/office/drawing/2014/main" id="{797935BC-73BD-34A9-5907-BFB5EA58C41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1C101DC-B4A6-F8BE-7FA1-78EEA974B185}"/>
              </a:ext>
            </a:extLst>
          </p:cNvPr>
          <p:cNvSpPr>
            <a:spLocks noGrp="1"/>
          </p:cNvSpPr>
          <p:nvPr>
            <p:ph type="sldNum" sz="quarter" idx="12"/>
          </p:nvPr>
        </p:nvSpPr>
        <p:spPr/>
        <p:txBody>
          <a:bodyPr/>
          <a:lstStyle/>
          <a:p>
            <a:fld id="{D4BF1856-BE2E-4C0E-8FD9-ABDAC405A9E5}" type="slidenum">
              <a:rPr lang="zh-CN" altLang="en-US" smtClean="0"/>
              <a:t>‹#›</a:t>
            </a:fld>
            <a:endParaRPr lang="zh-CN" altLang="en-US"/>
          </a:p>
        </p:txBody>
      </p:sp>
    </p:spTree>
    <p:extLst>
      <p:ext uri="{BB962C8B-B14F-4D97-AF65-F5344CB8AC3E}">
        <p14:creationId xmlns:p14="http://schemas.microsoft.com/office/powerpoint/2010/main" val="100078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DD01FE-14F4-9599-9956-45DE82397644}"/>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1BD4A53D-A3CA-D11D-F6CE-6E2FA37AEC5D}"/>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DDD99D7-16D8-9FDB-332D-CE05473B5365}"/>
              </a:ext>
            </a:extLst>
          </p:cNvPr>
          <p:cNvSpPr>
            <a:spLocks noGrp="1"/>
          </p:cNvSpPr>
          <p:nvPr>
            <p:ph type="dt" sz="half" idx="10"/>
          </p:nvPr>
        </p:nvSpPr>
        <p:spPr/>
        <p:txBody>
          <a:bodyPr/>
          <a:lstStyle/>
          <a:p>
            <a:fld id="{55846E4D-C62A-45D5-A693-BCDCA946FB29}" type="datetimeFigureOut">
              <a:rPr lang="zh-CN" altLang="en-US" smtClean="0"/>
              <a:t>2024/10/21</a:t>
            </a:fld>
            <a:endParaRPr lang="zh-CN" altLang="en-US"/>
          </a:p>
        </p:txBody>
      </p:sp>
      <p:sp>
        <p:nvSpPr>
          <p:cNvPr id="5" name="页脚占位符 4">
            <a:extLst>
              <a:ext uri="{FF2B5EF4-FFF2-40B4-BE49-F238E27FC236}">
                <a16:creationId xmlns:a16="http://schemas.microsoft.com/office/drawing/2014/main" id="{87EE2962-825C-845D-DC21-FEEA1D0A680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B22C0F2-0E7B-E708-4FC1-29F783E9A85B}"/>
              </a:ext>
            </a:extLst>
          </p:cNvPr>
          <p:cNvSpPr>
            <a:spLocks noGrp="1"/>
          </p:cNvSpPr>
          <p:nvPr>
            <p:ph type="sldNum" sz="quarter" idx="12"/>
          </p:nvPr>
        </p:nvSpPr>
        <p:spPr/>
        <p:txBody>
          <a:bodyPr/>
          <a:lstStyle/>
          <a:p>
            <a:fld id="{D4BF1856-BE2E-4C0E-8FD9-ABDAC405A9E5}" type="slidenum">
              <a:rPr lang="zh-CN" altLang="en-US" smtClean="0"/>
              <a:t>‹#›</a:t>
            </a:fld>
            <a:endParaRPr lang="zh-CN" altLang="en-US"/>
          </a:p>
        </p:txBody>
      </p:sp>
    </p:spTree>
    <p:extLst>
      <p:ext uri="{BB962C8B-B14F-4D97-AF65-F5344CB8AC3E}">
        <p14:creationId xmlns:p14="http://schemas.microsoft.com/office/powerpoint/2010/main" val="2389595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297F747D-1856-F968-594B-BBA1E94B25B1}"/>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BEBC9B04-F019-88D4-8A49-173611D0472E}"/>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783E74F-C3CC-105C-B598-74465EBC7CC5}"/>
              </a:ext>
            </a:extLst>
          </p:cNvPr>
          <p:cNvSpPr>
            <a:spLocks noGrp="1"/>
          </p:cNvSpPr>
          <p:nvPr>
            <p:ph type="dt" sz="half" idx="10"/>
          </p:nvPr>
        </p:nvSpPr>
        <p:spPr/>
        <p:txBody>
          <a:bodyPr/>
          <a:lstStyle/>
          <a:p>
            <a:fld id="{55846E4D-C62A-45D5-A693-BCDCA946FB29}" type="datetimeFigureOut">
              <a:rPr lang="zh-CN" altLang="en-US" smtClean="0"/>
              <a:t>2024/10/21</a:t>
            </a:fld>
            <a:endParaRPr lang="zh-CN" altLang="en-US"/>
          </a:p>
        </p:txBody>
      </p:sp>
      <p:sp>
        <p:nvSpPr>
          <p:cNvPr id="5" name="页脚占位符 4">
            <a:extLst>
              <a:ext uri="{FF2B5EF4-FFF2-40B4-BE49-F238E27FC236}">
                <a16:creationId xmlns:a16="http://schemas.microsoft.com/office/drawing/2014/main" id="{FE80DE0C-43FE-9355-5FB7-A9D1CD1FD67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4CE6E0C-CCB2-F259-19FA-28DB757267EE}"/>
              </a:ext>
            </a:extLst>
          </p:cNvPr>
          <p:cNvSpPr>
            <a:spLocks noGrp="1"/>
          </p:cNvSpPr>
          <p:nvPr>
            <p:ph type="sldNum" sz="quarter" idx="12"/>
          </p:nvPr>
        </p:nvSpPr>
        <p:spPr/>
        <p:txBody>
          <a:bodyPr/>
          <a:lstStyle/>
          <a:p>
            <a:fld id="{D4BF1856-BE2E-4C0E-8FD9-ABDAC405A9E5}" type="slidenum">
              <a:rPr lang="zh-CN" altLang="en-US" smtClean="0"/>
              <a:t>‹#›</a:t>
            </a:fld>
            <a:endParaRPr lang="zh-CN" altLang="en-US"/>
          </a:p>
        </p:txBody>
      </p:sp>
    </p:spTree>
    <p:extLst>
      <p:ext uri="{BB962C8B-B14F-4D97-AF65-F5344CB8AC3E}">
        <p14:creationId xmlns:p14="http://schemas.microsoft.com/office/powerpoint/2010/main" val="1416563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7191AE-7A6A-CED3-3FD8-004E5575DF8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95F38E8-1272-42CB-41AE-71CB90EF03EB}"/>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B8ACFAC-9CE1-D1B3-266E-53FC7CDA4E97}"/>
              </a:ext>
            </a:extLst>
          </p:cNvPr>
          <p:cNvSpPr>
            <a:spLocks noGrp="1"/>
          </p:cNvSpPr>
          <p:nvPr>
            <p:ph type="dt" sz="half" idx="10"/>
          </p:nvPr>
        </p:nvSpPr>
        <p:spPr/>
        <p:txBody>
          <a:bodyPr/>
          <a:lstStyle/>
          <a:p>
            <a:fld id="{55846E4D-C62A-45D5-A693-BCDCA946FB29}" type="datetimeFigureOut">
              <a:rPr lang="zh-CN" altLang="en-US" smtClean="0"/>
              <a:t>2024/10/21</a:t>
            </a:fld>
            <a:endParaRPr lang="zh-CN" altLang="en-US"/>
          </a:p>
        </p:txBody>
      </p:sp>
      <p:sp>
        <p:nvSpPr>
          <p:cNvPr id="5" name="页脚占位符 4">
            <a:extLst>
              <a:ext uri="{FF2B5EF4-FFF2-40B4-BE49-F238E27FC236}">
                <a16:creationId xmlns:a16="http://schemas.microsoft.com/office/drawing/2014/main" id="{FC9B5213-3C6F-8E3B-C1FC-CDEB89E4E63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0A7CBF1-DB5D-1881-AD0A-F09C78FD32FF}"/>
              </a:ext>
            </a:extLst>
          </p:cNvPr>
          <p:cNvSpPr>
            <a:spLocks noGrp="1"/>
          </p:cNvSpPr>
          <p:nvPr>
            <p:ph type="sldNum" sz="quarter" idx="12"/>
          </p:nvPr>
        </p:nvSpPr>
        <p:spPr/>
        <p:txBody>
          <a:bodyPr/>
          <a:lstStyle/>
          <a:p>
            <a:fld id="{D4BF1856-BE2E-4C0E-8FD9-ABDAC405A9E5}" type="slidenum">
              <a:rPr lang="zh-CN" altLang="en-US" smtClean="0"/>
              <a:t>‹#›</a:t>
            </a:fld>
            <a:endParaRPr lang="zh-CN" altLang="en-US"/>
          </a:p>
        </p:txBody>
      </p:sp>
    </p:spTree>
    <p:extLst>
      <p:ext uri="{BB962C8B-B14F-4D97-AF65-F5344CB8AC3E}">
        <p14:creationId xmlns:p14="http://schemas.microsoft.com/office/powerpoint/2010/main" val="4126527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BE183C-ADDC-A886-DAF2-FA6C4BF9CA55}"/>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526D2433-D197-6BC1-46D2-6541E78DC5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D95F222E-B564-8E95-3E34-CCB63FDB96F9}"/>
              </a:ext>
            </a:extLst>
          </p:cNvPr>
          <p:cNvSpPr>
            <a:spLocks noGrp="1"/>
          </p:cNvSpPr>
          <p:nvPr>
            <p:ph type="dt" sz="half" idx="10"/>
          </p:nvPr>
        </p:nvSpPr>
        <p:spPr/>
        <p:txBody>
          <a:bodyPr/>
          <a:lstStyle/>
          <a:p>
            <a:fld id="{55846E4D-C62A-45D5-A693-BCDCA946FB29}" type="datetimeFigureOut">
              <a:rPr lang="zh-CN" altLang="en-US" smtClean="0"/>
              <a:t>2024/10/21</a:t>
            </a:fld>
            <a:endParaRPr lang="zh-CN" altLang="en-US"/>
          </a:p>
        </p:txBody>
      </p:sp>
      <p:sp>
        <p:nvSpPr>
          <p:cNvPr id="5" name="页脚占位符 4">
            <a:extLst>
              <a:ext uri="{FF2B5EF4-FFF2-40B4-BE49-F238E27FC236}">
                <a16:creationId xmlns:a16="http://schemas.microsoft.com/office/drawing/2014/main" id="{0E16ACB5-1293-44C7-8E96-AF2A7B8502A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601CA14-3E8B-95D8-DFBF-DB6289F33264}"/>
              </a:ext>
            </a:extLst>
          </p:cNvPr>
          <p:cNvSpPr>
            <a:spLocks noGrp="1"/>
          </p:cNvSpPr>
          <p:nvPr>
            <p:ph type="sldNum" sz="quarter" idx="12"/>
          </p:nvPr>
        </p:nvSpPr>
        <p:spPr/>
        <p:txBody>
          <a:bodyPr/>
          <a:lstStyle/>
          <a:p>
            <a:fld id="{D4BF1856-BE2E-4C0E-8FD9-ABDAC405A9E5}" type="slidenum">
              <a:rPr lang="zh-CN" altLang="en-US" smtClean="0"/>
              <a:t>‹#›</a:t>
            </a:fld>
            <a:endParaRPr lang="zh-CN" altLang="en-US"/>
          </a:p>
        </p:txBody>
      </p:sp>
    </p:spTree>
    <p:extLst>
      <p:ext uri="{BB962C8B-B14F-4D97-AF65-F5344CB8AC3E}">
        <p14:creationId xmlns:p14="http://schemas.microsoft.com/office/powerpoint/2010/main" val="3448841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80E473-9096-A1E2-B7B3-3C77381E357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16BD5637-F573-F977-EB82-346B3AAF8248}"/>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D44B1525-68AA-6CE5-F358-B7211CE438A5}"/>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B52BC494-171E-B442-8C15-415AB1CCDB8D}"/>
              </a:ext>
            </a:extLst>
          </p:cNvPr>
          <p:cNvSpPr>
            <a:spLocks noGrp="1"/>
          </p:cNvSpPr>
          <p:nvPr>
            <p:ph type="dt" sz="half" idx="10"/>
          </p:nvPr>
        </p:nvSpPr>
        <p:spPr/>
        <p:txBody>
          <a:bodyPr/>
          <a:lstStyle/>
          <a:p>
            <a:fld id="{55846E4D-C62A-45D5-A693-BCDCA946FB29}" type="datetimeFigureOut">
              <a:rPr lang="zh-CN" altLang="en-US" smtClean="0"/>
              <a:t>2024/10/21</a:t>
            </a:fld>
            <a:endParaRPr lang="zh-CN" altLang="en-US"/>
          </a:p>
        </p:txBody>
      </p:sp>
      <p:sp>
        <p:nvSpPr>
          <p:cNvPr id="6" name="页脚占位符 5">
            <a:extLst>
              <a:ext uri="{FF2B5EF4-FFF2-40B4-BE49-F238E27FC236}">
                <a16:creationId xmlns:a16="http://schemas.microsoft.com/office/drawing/2014/main" id="{C8307440-F8CE-CBB2-8CA3-1B261BA1542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580FBDD1-DF5E-C9F6-E40D-477356853168}"/>
              </a:ext>
            </a:extLst>
          </p:cNvPr>
          <p:cNvSpPr>
            <a:spLocks noGrp="1"/>
          </p:cNvSpPr>
          <p:nvPr>
            <p:ph type="sldNum" sz="quarter" idx="12"/>
          </p:nvPr>
        </p:nvSpPr>
        <p:spPr/>
        <p:txBody>
          <a:bodyPr/>
          <a:lstStyle/>
          <a:p>
            <a:fld id="{D4BF1856-BE2E-4C0E-8FD9-ABDAC405A9E5}" type="slidenum">
              <a:rPr lang="zh-CN" altLang="en-US" smtClean="0"/>
              <a:t>‹#›</a:t>
            </a:fld>
            <a:endParaRPr lang="zh-CN" altLang="en-US"/>
          </a:p>
        </p:txBody>
      </p:sp>
    </p:spTree>
    <p:extLst>
      <p:ext uri="{BB962C8B-B14F-4D97-AF65-F5344CB8AC3E}">
        <p14:creationId xmlns:p14="http://schemas.microsoft.com/office/powerpoint/2010/main" val="2584684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84C828-E0B6-B71E-0688-0B53783361F9}"/>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746E8E87-2C49-4D36-6152-CF6F886C19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FDBD0B63-0DF3-16DC-CBE8-C598F0A993A7}"/>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D9450713-788D-DCFF-55A4-D1C38DF002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EA513758-2A32-D62A-A934-4FE72AD369D5}"/>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A12E59EC-484D-547B-C3E5-D0FD74C75FF3}"/>
              </a:ext>
            </a:extLst>
          </p:cNvPr>
          <p:cNvSpPr>
            <a:spLocks noGrp="1"/>
          </p:cNvSpPr>
          <p:nvPr>
            <p:ph type="dt" sz="half" idx="10"/>
          </p:nvPr>
        </p:nvSpPr>
        <p:spPr/>
        <p:txBody>
          <a:bodyPr/>
          <a:lstStyle/>
          <a:p>
            <a:fld id="{55846E4D-C62A-45D5-A693-BCDCA946FB29}" type="datetimeFigureOut">
              <a:rPr lang="zh-CN" altLang="en-US" smtClean="0"/>
              <a:t>2024/10/21</a:t>
            </a:fld>
            <a:endParaRPr lang="zh-CN" altLang="en-US"/>
          </a:p>
        </p:txBody>
      </p:sp>
      <p:sp>
        <p:nvSpPr>
          <p:cNvPr id="8" name="页脚占位符 7">
            <a:extLst>
              <a:ext uri="{FF2B5EF4-FFF2-40B4-BE49-F238E27FC236}">
                <a16:creationId xmlns:a16="http://schemas.microsoft.com/office/drawing/2014/main" id="{B6C69E28-37AD-4C6A-BDB3-27F261C3CFA1}"/>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8203AF92-2337-83A8-2C5D-19ACC871FD83}"/>
              </a:ext>
            </a:extLst>
          </p:cNvPr>
          <p:cNvSpPr>
            <a:spLocks noGrp="1"/>
          </p:cNvSpPr>
          <p:nvPr>
            <p:ph type="sldNum" sz="quarter" idx="12"/>
          </p:nvPr>
        </p:nvSpPr>
        <p:spPr/>
        <p:txBody>
          <a:bodyPr/>
          <a:lstStyle/>
          <a:p>
            <a:fld id="{D4BF1856-BE2E-4C0E-8FD9-ABDAC405A9E5}" type="slidenum">
              <a:rPr lang="zh-CN" altLang="en-US" smtClean="0"/>
              <a:t>‹#›</a:t>
            </a:fld>
            <a:endParaRPr lang="zh-CN" altLang="en-US"/>
          </a:p>
        </p:txBody>
      </p:sp>
    </p:spTree>
    <p:extLst>
      <p:ext uri="{BB962C8B-B14F-4D97-AF65-F5344CB8AC3E}">
        <p14:creationId xmlns:p14="http://schemas.microsoft.com/office/powerpoint/2010/main" val="333180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AE7675-81BF-75CE-0FE6-47CE4C32099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C75728D2-12B7-82C0-02C4-DF55D9110A7F}"/>
              </a:ext>
            </a:extLst>
          </p:cNvPr>
          <p:cNvSpPr>
            <a:spLocks noGrp="1"/>
          </p:cNvSpPr>
          <p:nvPr>
            <p:ph type="dt" sz="half" idx="10"/>
          </p:nvPr>
        </p:nvSpPr>
        <p:spPr/>
        <p:txBody>
          <a:bodyPr/>
          <a:lstStyle/>
          <a:p>
            <a:fld id="{55846E4D-C62A-45D5-A693-BCDCA946FB29}" type="datetimeFigureOut">
              <a:rPr lang="zh-CN" altLang="en-US" smtClean="0"/>
              <a:t>2024/10/21</a:t>
            </a:fld>
            <a:endParaRPr lang="zh-CN" altLang="en-US"/>
          </a:p>
        </p:txBody>
      </p:sp>
      <p:sp>
        <p:nvSpPr>
          <p:cNvPr id="4" name="页脚占位符 3">
            <a:extLst>
              <a:ext uri="{FF2B5EF4-FFF2-40B4-BE49-F238E27FC236}">
                <a16:creationId xmlns:a16="http://schemas.microsoft.com/office/drawing/2014/main" id="{D23C0A4A-4631-0CDA-128C-E32596086E41}"/>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84BD45AF-D87D-70DC-62C0-874296064C11}"/>
              </a:ext>
            </a:extLst>
          </p:cNvPr>
          <p:cNvSpPr>
            <a:spLocks noGrp="1"/>
          </p:cNvSpPr>
          <p:nvPr>
            <p:ph type="sldNum" sz="quarter" idx="12"/>
          </p:nvPr>
        </p:nvSpPr>
        <p:spPr/>
        <p:txBody>
          <a:bodyPr/>
          <a:lstStyle/>
          <a:p>
            <a:fld id="{D4BF1856-BE2E-4C0E-8FD9-ABDAC405A9E5}" type="slidenum">
              <a:rPr lang="zh-CN" altLang="en-US" smtClean="0"/>
              <a:t>‹#›</a:t>
            </a:fld>
            <a:endParaRPr lang="zh-CN" altLang="en-US"/>
          </a:p>
        </p:txBody>
      </p:sp>
    </p:spTree>
    <p:extLst>
      <p:ext uri="{BB962C8B-B14F-4D97-AF65-F5344CB8AC3E}">
        <p14:creationId xmlns:p14="http://schemas.microsoft.com/office/powerpoint/2010/main" val="1313137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18A278F-8E78-F353-A120-F4D83A6D919E}"/>
              </a:ext>
            </a:extLst>
          </p:cNvPr>
          <p:cNvSpPr>
            <a:spLocks noGrp="1"/>
          </p:cNvSpPr>
          <p:nvPr>
            <p:ph type="dt" sz="half" idx="10"/>
          </p:nvPr>
        </p:nvSpPr>
        <p:spPr/>
        <p:txBody>
          <a:bodyPr/>
          <a:lstStyle/>
          <a:p>
            <a:fld id="{55846E4D-C62A-45D5-A693-BCDCA946FB29}" type="datetimeFigureOut">
              <a:rPr lang="zh-CN" altLang="en-US" smtClean="0"/>
              <a:t>2024/10/21</a:t>
            </a:fld>
            <a:endParaRPr lang="zh-CN" altLang="en-US"/>
          </a:p>
        </p:txBody>
      </p:sp>
      <p:sp>
        <p:nvSpPr>
          <p:cNvPr id="3" name="页脚占位符 2">
            <a:extLst>
              <a:ext uri="{FF2B5EF4-FFF2-40B4-BE49-F238E27FC236}">
                <a16:creationId xmlns:a16="http://schemas.microsoft.com/office/drawing/2014/main" id="{A7F35510-3D99-0E33-9A66-124AEA8669B0}"/>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C20C7369-7D39-73DC-DE54-27E56C5AA0EF}"/>
              </a:ext>
            </a:extLst>
          </p:cNvPr>
          <p:cNvSpPr>
            <a:spLocks noGrp="1"/>
          </p:cNvSpPr>
          <p:nvPr>
            <p:ph type="sldNum" sz="quarter" idx="12"/>
          </p:nvPr>
        </p:nvSpPr>
        <p:spPr/>
        <p:txBody>
          <a:bodyPr/>
          <a:lstStyle/>
          <a:p>
            <a:fld id="{D4BF1856-BE2E-4C0E-8FD9-ABDAC405A9E5}" type="slidenum">
              <a:rPr lang="zh-CN" altLang="en-US" smtClean="0"/>
              <a:t>‹#›</a:t>
            </a:fld>
            <a:endParaRPr lang="zh-CN" altLang="en-US"/>
          </a:p>
        </p:txBody>
      </p:sp>
    </p:spTree>
    <p:extLst>
      <p:ext uri="{BB962C8B-B14F-4D97-AF65-F5344CB8AC3E}">
        <p14:creationId xmlns:p14="http://schemas.microsoft.com/office/powerpoint/2010/main" val="1520569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CC778B-AC37-365E-8C60-DD68F671D73C}"/>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573FC25B-8851-153E-0EF7-2415B43172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1BFD1A6F-F055-1162-0D46-3CDF02C1CC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2DB1E85E-5480-1499-54DE-7C64119F4F80}"/>
              </a:ext>
            </a:extLst>
          </p:cNvPr>
          <p:cNvSpPr>
            <a:spLocks noGrp="1"/>
          </p:cNvSpPr>
          <p:nvPr>
            <p:ph type="dt" sz="half" idx="10"/>
          </p:nvPr>
        </p:nvSpPr>
        <p:spPr/>
        <p:txBody>
          <a:bodyPr/>
          <a:lstStyle/>
          <a:p>
            <a:fld id="{55846E4D-C62A-45D5-A693-BCDCA946FB29}" type="datetimeFigureOut">
              <a:rPr lang="zh-CN" altLang="en-US" smtClean="0"/>
              <a:t>2024/10/21</a:t>
            </a:fld>
            <a:endParaRPr lang="zh-CN" altLang="en-US"/>
          </a:p>
        </p:txBody>
      </p:sp>
      <p:sp>
        <p:nvSpPr>
          <p:cNvPr id="6" name="页脚占位符 5">
            <a:extLst>
              <a:ext uri="{FF2B5EF4-FFF2-40B4-BE49-F238E27FC236}">
                <a16:creationId xmlns:a16="http://schemas.microsoft.com/office/drawing/2014/main" id="{C5FD077F-ACDA-08B2-26F6-187CE77BB83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7E30A20-CCC0-0546-BCB8-EE4166A2F9B4}"/>
              </a:ext>
            </a:extLst>
          </p:cNvPr>
          <p:cNvSpPr>
            <a:spLocks noGrp="1"/>
          </p:cNvSpPr>
          <p:nvPr>
            <p:ph type="sldNum" sz="quarter" idx="12"/>
          </p:nvPr>
        </p:nvSpPr>
        <p:spPr/>
        <p:txBody>
          <a:bodyPr/>
          <a:lstStyle/>
          <a:p>
            <a:fld id="{D4BF1856-BE2E-4C0E-8FD9-ABDAC405A9E5}" type="slidenum">
              <a:rPr lang="zh-CN" altLang="en-US" smtClean="0"/>
              <a:t>‹#›</a:t>
            </a:fld>
            <a:endParaRPr lang="zh-CN" altLang="en-US"/>
          </a:p>
        </p:txBody>
      </p:sp>
    </p:spTree>
    <p:extLst>
      <p:ext uri="{BB962C8B-B14F-4D97-AF65-F5344CB8AC3E}">
        <p14:creationId xmlns:p14="http://schemas.microsoft.com/office/powerpoint/2010/main" val="351384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CC1F2D1-D3E6-486F-9A07-C70E76A166D5}"/>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396D9650-182D-3FFF-D769-F669323ECC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BCC1D68E-3BF7-541F-F723-4965922B3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EDE335C3-F6B8-AD65-B6AE-3B35D59AEECA}"/>
              </a:ext>
            </a:extLst>
          </p:cNvPr>
          <p:cNvSpPr>
            <a:spLocks noGrp="1"/>
          </p:cNvSpPr>
          <p:nvPr>
            <p:ph type="dt" sz="half" idx="10"/>
          </p:nvPr>
        </p:nvSpPr>
        <p:spPr/>
        <p:txBody>
          <a:bodyPr/>
          <a:lstStyle/>
          <a:p>
            <a:fld id="{55846E4D-C62A-45D5-A693-BCDCA946FB29}" type="datetimeFigureOut">
              <a:rPr lang="zh-CN" altLang="en-US" smtClean="0"/>
              <a:t>2024/10/21</a:t>
            </a:fld>
            <a:endParaRPr lang="zh-CN" altLang="en-US"/>
          </a:p>
        </p:txBody>
      </p:sp>
      <p:sp>
        <p:nvSpPr>
          <p:cNvPr id="6" name="页脚占位符 5">
            <a:extLst>
              <a:ext uri="{FF2B5EF4-FFF2-40B4-BE49-F238E27FC236}">
                <a16:creationId xmlns:a16="http://schemas.microsoft.com/office/drawing/2014/main" id="{EFA214FA-C8B4-A969-B4FD-BACE371A92A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D05FB0B-0588-6482-37A2-AC568F7406BB}"/>
              </a:ext>
            </a:extLst>
          </p:cNvPr>
          <p:cNvSpPr>
            <a:spLocks noGrp="1"/>
          </p:cNvSpPr>
          <p:nvPr>
            <p:ph type="sldNum" sz="quarter" idx="12"/>
          </p:nvPr>
        </p:nvSpPr>
        <p:spPr/>
        <p:txBody>
          <a:bodyPr/>
          <a:lstStyle/>
          <a:p>
            <a:fld id="{D4BF1856-BE2E-4C0E-8FD9-ABDAC405A9E5}" type="slidenum">
              <a:rPr lang="zh-CN" altLang="en-US" smtClean="0"/>
              <a:t>‹#›</a:t>
            </a:fld>
            <a:endParaRPr lang="zh-CN" altLang="en-US"/>
          </a:p>
        </p:txBody>
      </p:sp>
    </p:spTree>
    <p:extLst>
      <p:ext uri="{BB962C8B-B14F-4D97-AF65-F5344CB8AC3E}">
        <p14:creationId xmlns:p14="http://schemas.microsoft.com/office/powerpoint/2010/main" val="4036194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DB3969D9-304C-B9A5-CF3A-B28A4AE838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94948CE1-F8C0-3C18-42D3-04B5AEE71D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67309EF-99E9-17CB-7281-77254B64D7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46E4D-C62A-45D5-A693-BCDCA946FB29}" type="datetimeFigureOut">
              <a:rPr lang="zh-CN" altLang="en-US" smtClean="0"/>
              <a:t>2024/10/21</a:t>
            </a:fld>
            <a:endParaRPr lang="zh-CN" altLang="en-US"/>
          </a:p>
        </p:txBody>
      </p:sp>
      <p:sp>
        <p:nvSpPr>
          <p:cNvPr id="5" name="页脚占位符 4">
            <a:extLst>
              <a:ext uri="{FF2B5EF4-FFF2-40B4-BE49-F238E27FC236}">
                <a16:creationId xmlns:a16="http://schemas.microsoft.com/office/drawing/2014/main" id="{5FCF7E78-0066-938E-AF3F-94C846A3C1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8CCE63F6-F03D-256D-B5AA-84C2218355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BF1856-BE2E-4C0E-8FD9-ABDAC405A9E5}" type="slidenum">
              <a:rPr lang="zh-CN" altLang="en-US" smtClean="0"/>
              <a:t>‹#›</a:t>
            </a:fld>
            <a:endParaRPr lang="zh-CN" altLang="en-US"/>
          </a:p>
        </p:txBody>
      </p:sp>
      <p:pic>
        <p:nvPicPr>
          <p:cNvPr id="8" name="图片 7">
            <a:extLst>
              <a:ext uri="{FF2B5EF4-FFF2-40B4-BE49-F238E27FC236}">
                <a16:creationId xmlns:a16="http://schemas.microsoft.com/office/drawing/2014/main" id="{930D178C-497C-AEAE-0685-1622A8862FAD}"/>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1260"/>
            <a:ext cx="12192000" cy="6855480"/>
          </a:xfrm>
          <a:prstGeom prst="rect">
            <a:avLst/>
          </a:prstGeom>
        </p:spPr>
      </p:pic>
    </p:spTree>
    <p:extLst>
      <p:ext uri="{BB962C8B-B14F-4D97-AF65-F5344CB8AC3E}">
        <p14:creationId xmlns:p14="http://schemas.microsoft.com/office/powerpoint/2010/main" val="3378677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EDCF0E-AAD2-FDFC-84F0-7156EC4170DA}"/>
              </a:ext>
            </a:extLst>
          </p:cNvPr>
          <p:cNvSpPr>
            <a:spLocks noGrp="1"/>
          </p:cNvSpPr>
          <p:nvPr>
            <p:ph type="ctrTitle"/>
          </p:nvPr>
        </p:nvSpPr>
        <p:spPr>
          <a:xfrm>
            <a:off x="1464777" y="2176424"/>
            <a:ext cx="9144000" cy="1586634"/>
          </a:xfrm>
        </p:spPr>
        <p:txBody>
          <a:bodyPr>
            <a:noAutofit/>
          </a:bodyPr>
          <a:lstStyle/>
          <a:p>
            <a:pPr>
              <a:lnSpc>
                <a:spcPct val="150000"/>
              </a:lnSpc>
            </a:pPr>
            <a:r>
              <a:rPr lang="zh-CN" altLang="en-US" sz="5400" dirty="0">
                <a:latin typeface="华文楷体" panose="02010600040101010101" pitchFamily="2" charset="-122"/>
                <a:ea typeface="华文楷体" panose="02010600040101010101" pitchFamily="2" charset="-122"/>
              </a:rPr>
              <a:t>企业所得税税前扣除凭证</a:t>
            </a:r>
            <a:r>
              <a:rPr lang="zh-CN" altLang="en-US" sz="5400" dirty="0" smtClean="0">
                <a:latin typeface="华文楷体" panose="02010600040101010101" pitchFamily="2" charset="-122"/>
                <a:ea typeface="华文楷体" panose="02010600040101010101" pitchFamily="2" charset="-122"/>
              </a:rPr>
              <a:t>管理</a:t>
            </a:r>
            <a:r>
              <a:rPr lang="en-US" altLang="zh-CN" sz="5400" dirty="0" smtClean="0">
                <a:latin typeface="华文楷体" panose="02010600040101010101" pitchFamily="2" charset="-122"/>
                <a:ea typeface="华文楷体" panose="02010600040101010101" pitchFamily="2" charset="-122"/>
              </a:rPr>
              <a:t/>
            </a:r>
            <a:br>
              <a:rPr lang="en-US" altLang="zh-CN" sz="5400" dirty="0" smtClean="0">
                <a:latin typeface="华文楷体" panose="02010600040101010101" pitchFamily="2" charset="-122"/>
                <a:ea typeface="华文楷体" panose="02010600040101010101" pitchFamily="2" charset="-122"/>
              </a:rPr>
            </a:br>
            <a:r>
              <a:rPr lang="zh-CN" altLang="en-US" sz="5400" dirty="0" smtClean="0">
                <a:latin typeface="华文楷体" panose="02010600040101010101" pitchFamily="2" charset="-122"/>
                <a:ea typeface="华文楷体" panose="02010600040101010101" pitchFamily="2" charset="-122"/>
              </a:rPr>
              <a:t>（一）</a:t>
            </a:r>
            <a:endParaRPr lang="zh-CN" altLang="en-US" sz="5400"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2998084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5BFD75-BC35-71DB-31A1-535C25DDAA42}"/>
              </a:ext>
            </a:extLst>
          </p:cNvPr>
          <p:cNvSpPr>
            <a:spLocks noGrp="1"/>
          </p:cNvSpPr>
          <p:nvPr>
            <p:ph type="title"/>
          </p:nvPr>
        </p:nvSpPr>
        <p:spPr>
          <a:xfrm>
            <a:off x="2582917" y="2404133"/>
            <a:ext cx="6214241" cy="1325563"/>
          </a:xfrm>
        </p:spPr>
        <p:txBody>
          <a:bodyPr>
            <a:noAutofit/>
          </a:bodyPr>
          <a:lstStyle/>
          <a:p>
            <a:r>
              <a:rPr lang="zh-CN" altLang="en-US" sz="9600" dirty="0">
                <a:latin typeface="隶书" panose="02010509060101010101" pitchFamily="49" charset="-122"/>
                <a:ea typeface="隶书" panose="02010509060101010101" pitchFamily="49" charset="-122"/>
              </a:rPr>
              <a:t> 谢    谢</a:t>
            </a:r>
          </a:p>
        </p:txBody>
      </p:sp>
    </p:spTree>
    <p:extLst>
      <p:ext uri="{BB962C8B-B14F-4D97-AF65-F5344CB8AC3E}">
        <p14:creationId xmlns:p14="http://schemas.microsoft.com/office/powerpoint/2010/main" val="33813679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a:extLst>
              <a:ext uri="{FF2B5EF4-FFF2-40B4-BE49-F238E27FC236}">
                <a16:creationId xmlns:a16="http://schemas.microsoft.com/office/drawing/2014/main" id="{36EDCF0E-AAD2-FDFC-84F0-7156EC4170DA}"/>
              </a:ext>
            </a:extLst>
          </p:cNvPr>
          <p:cNvSpPr txBox="1">
            <a:spLocks/>
          </p:cNvSpPr>
          <p:nvPr/>
        </p:nvSpPr>
        <p:spPr>
          <a:xfrm>
            <a:off x="1396762" y="2569389"/>
            <a:ext cx="9144000" cy="158663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zh-CN" altLang="en-US" sz="5400" dirty="0" smtClean="0">
                <a:latin typeface="华文楷体" panose="02010600040101010101" pitchFamily="2" charset="-122"/>
                <a:ea typeface="华文楷体" panose="02010600040101010101" pitchFamily="2" charset="-122"/>
              </a:rPr>
              <a:t>企业所得税税前扣除凭证管理</a:t>
            </a:r>
            <a:r>
              <a:rPr lang="en-US" altLang="zh-CN" sz="5400" dirty="0" smtClean="0">
                <a:latin typeface="华文楷体" panose="02010600040101010101" pitchFamily="2" charset="-122"/>
                <a:ea typeface="华文楷体" panose="02010600040101010101" pitchFamily="2" charset="-122"/>
              </a:rPr>
              <a:t/>
            </a:r>
            <a:br>
              <a:rPr lang="en-US" altLang="zh-CN" sz="5400" dirty="0" smtClean="0">
                <a:latin typeface="华文楷体" panose="02010600040101010101" pitchFamily="2" charset="-122"/>
                <a:ea typeface="华文楷体" panose="02010600040101010101" pitchFamily="2" charset="-122"/>
              </a:rPr>
            </a:br>
            <a:r>
              <a:rPr lang="zh-CN" altLang="en-US" sz="5400" dirty="0" smtClean="0">
                <a:latin typeface="华文楷体" panose="02010600040101010101" pitchFamily="2" charset="-122"/>
                <a:ea typeface="华文楷体" panose="02010600040101010101" pitchFamily="2" charset="-122"/>
              </a:rPr>
              <a:t>（二）</a:t>
            </a:r>
            <a:endParaRPr lang="zh-CN" altLang="en-US" sz="5400"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2789931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697592" y="143382"/>
            <a:ext cx="11130455" cy="5630131"/>
          </a:xfrm>
          <a:prstGeom prst="rect">
            <a:avLst/>
          </a:prstGeom>
          <a:noFill/>
        </p:spPr>
        <p:txBody>
          <a:bodyPr wrap="square">
            <a:spAutoFit/>
          </a:bodyPr>
          <a:lstStyle/>
          <a:p>
            <a:pPr>
              <a:lnSpc>
                <a:spcPct val="150000"/>
              </a:lnSpc>
            </a:pPr>
            <a:r>
              <a:rPr lang="zh-CN" altLang="en-US" sz="2200" dirty="0">
                <a:latin typeface="华文宋体" panose="02010600040101010101" pitchFamily="2" charset="-122"/>
                <a:ea typeface="华文宋体" panose="02010600040101010101" pitchFamily="2" charset="-122"/>
              </a:rPr>
              <a:t>      （三）、税前扣除凭证与税前扣除的关系 </a:t>
            </a:r>
          </a:p>
          <a:p>
            <a:pPr>
              <a:lnSpc>
                <a:spcPct val="150000"/>
              </a:lnSpc>
            </a:pPr>
            <a:r>
              <a:rPr lang="zh-CN" altLang="en-US" sz="2200" dirty="0">
                <a:latin typeface="华文宋体" panose="02010600040101010101" pitchFamily="2" charset="-122"/>
                <a:ea typeface="华文宋体" panose="02010600040101010101" pitchFamily="2" charset="-122"/>
              </a:rPr>
              <a:t>        税前扣除凭证是企业计算企业所得税应纳税所得额时，扣除相关支出的依据。企业支出的税前扣除范围和标准应当按照企业所得税法及其实施条例等相关规定执行。 </a:t>
            </a:r>
          </a:p>
          <a:p>
            <a:pPr>
              <a:lnSpc>
                <a:spcPct val="150000"/>
              </a:lnSpc>
            </a:pPr>
            <a:r>
              <a:rPr lang="zh-CN" altLang="en-US" sz="2200" dirty="0">
                <a:latin typeface="华文宋体" panose="02010600040101010101" pitchFamily="2" charset="-122"/>
                <a:ea typeface="华文宋体" panose="02010600040101010101" pitchFamily="2" charset="-122"/>
              </a:rPr>
              <a:t>        税前扣除凭证是企业在生产经营活动中产生的具有真实的经济业务支出的书面依据，他有四种形式存在，</a:t>
            </a:r>
          </a:p>
          <a:p>
            <a:pPr>
              <a:lnSpc>
                <a:spcPct val="150000"/>
              </a:lnSpc>
            </a:pPr>
            <a:r>
              <a:rPr lang="zh-CN" altLang="en-US" sz="2200" dirty="0">
                <a:latin typeface="华文宋体" panose="02010600040101010101" pitchFamily="2" charset="-122"/>
                <a:ea typeface="华文宋体" panose="02010600040101010101" pitchFamily="2" charset="-122"/>
              </a:rPr>
              <a:t>        一是、有税务部门或财政部门定制的发票和收据称之为合法的外部票据；</a:t>
            </a:r>
          </a:p>
          <a:p>
            <a:pPr>
              <a:lnSpc>
                <a:spcPct val="150000"/>
              </a:lnSpc>
            </a:pPr>
            <a:r>
              <a:rPr lang="zh-CN" altLang="en-US" sz="2200" dirty="0">
                <a:latin typeface="华文宋体" panose="02010600040101010101" pitchFamily="2" charset="-122"/>
                <a:ea typeface="华文宋体" panose="02010600040101010101" pitchFamily="2" charset="-122"/>
              </a:rPr>
              <a:t>        二是、由权威机构出具的，税务部门认可的执法类文书。</a:t>
            </a:r>
          </a:p>
          <a:p>
            <a:pPr>
              <a:lnSpc>
                <a:spcPct val="150000"/>
              </a:lnSpc>
            </a:pPr>
            <a:r>
              <a:rPr lang="zh-CN" altLang="en-US" sz="2200" dirty="0">
                <a:latin typeface="华文宋体" panose="02010600040101010101" pitchFamily="2" charset="-122"/>
                <a:ea typeface="华文宋体" panose="02010600040101010101" pitchFamily="2" charset="-122"/>
              </a:rPr>
              <a:t>        三是、小额、必须、合理的外部自制凭证；</a:t>
            </a:r>
          </a:p>
          <a:p>
            <a:pPr>
              <a:lnSpc>
                <a:spcPct val="150000"/>
              </a:lnSpc>
            </a:pPr>
            <a:r>
              <a:rPr lang="zh-CN" altLang="en-US" sz="2200" dirty="0">
                <a:latin typeface="华文宋体" panose="02010600040101010101" pitchFamily="2" charset="-122"/>
                <a:ea typeface="华文宋体" panose="02010600040101010101" pitchFamily="2" charset="-122"/>
              </a:rPr>
              <a:t>        四是、企业的自制凭证，包括工资的支付、折旧的计提、预提的费用等等。</a:t>
            </a:r>
          </a:p>
          <a:p>
            <a:pPr>
              <a:lnSpc>
                <a:spcPct val="150000"/>
              </a:lnSpc>
            </a:pPr>
            <a:r>
              <a:rPr lang="zh-CN" altLang="en-US" sz="2200" dirty="0">
                <a:latin typeface="华文宋体" panose="02010600040101010101" pitchFamily="2" charset="-122"/>
                <a:ea typeface="华文宋体" panose="02010600040101010101" pitchFamily="2" charset="-122"/>
              </a:rPr>
              <a:t>        有了以上的合法凭证也必须要符合企业支出的税前扣除范围和标准，所以说有合法的凭证不一定是合法的税前扣除支出。</a:t>
            </a:r>
          </a:p>
        </p:txBody>
      </p:sp>
    </p:spTree>
    <p:extLst>
      <p:ext uri="{BB962C8B-B14F-4D97-AF65-F5344CB8AC3E}">
        <p14:creationId xmlns:p14="http://schemas.microsoft.com/office/powerpoint/2010/main" val="392194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par>
                                <p:cTn id="23" presetID="22" presetClass="entr" presetSubtype="1"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up)">
                                      <p:cBhvr>
                                        <p:cTn id="25" dur="500"/>
                                        <p:tgtEl>
                                          <p:spTgt spid="3">
                                            <p:txEl>
                                              <p:pRg st="4" end="4"/>
                                            </p:txEl>
                                          </p:spTgt>
                                        </p:tgtEl>
                                      </p:cBhvr>
                                    </p:animEffect>
                                  </p:childTnLst>
                                </p:cTn>
                              </p:par>
                              <p:par>
                                <p:cTn id="26" presetID="22" presetClass="entr" presetSubtype="1"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up)">
                                      <p:cBhvr>
                                        <p:cTn id="28" dur="500"/>
                                        <p:tgtEl>
                                          <p:spTgt spid="3">
                                            <p:txEl>
                                              <p:pRg st="5" end="5"/>
                                            </p:txEl>
                                          </p:spTgt>
                                        </p:tgtEl>
                                      </p:cBhvr>
                                    </p:animEffect>
                                  </p:childTnLst>
                                </p:cTn>
                              </p:par>
                              <p:par>
                                <p:cTn id="29" presetID="22" presetClass="entr" presetSubtype="1"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up)">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ipe(up)">
                                      <p:cBhvr>
                                        <p:cTn id="3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1292773" y="757934"/>
            <a:ext cx="9291145" cy="4614468"/>
          </a:xfrm>
          <a:prstGeom prst="rect">
            <a:avLst/>
          </a:prstGeom>
          <a:noFill/>
        </p:spPr>
        <p:txBody>
          <a:bodyPr wrap="square">
            <a:spAutoFit/>
          </a:bodyPr>
          <a:lstStyle/>
          <a:p>
            <a:pPr>
              <a:lnSpc>
                <a:spcPct val="150000"/>
              </a:lnSpc>
            </a:pPr>
            <a:r>
              <a:rPr lang="zh-CN" altLang="en-US" sz="2200" dirty="0">
                <a:latin typeface="华文宋体" panose="02010600040101010101" pitchFamily="2" charset="-122"/>
                <a:ea typeface="华文宋体" panose="02010600040101010101" pitchFamily="2" charset="-122"/>
              </a:rPr>
              <a:t>（四）、税前扣除凭证与相关资料的关系 </a:t>
            </a:r>
          </a:p>
          <a:p>
            <a:pPr>
              <a:lnSpc>
                <a:spcPct val="150000"/>
              </a:lnSpc>
            </a:pPr>
            <a:r>
              <a:rPr lang="zh-CN" altLang="en-US" sz="2200" dirty="0">
                <a:latin typeface="华文宋体" panose="02010600040101010101" pitchFamily="2" charset="-122"/>
                <a:ea typeface="华文宋体" panose="02010600040101010101" pitchFamily="2" charset="-122"/>
              </a:rPr>
              <a:t>　    企业在经营活动、经济往来中常常伴生有合同协议、付款凭证等相关资料，在某些情形下，则为支出依据，如法院判决企业支付违约金而出具的裁判文书。</a:t>
            </a:r>
          </a:p>
          <a:p>
            <a:pPr>
              <a:lnSpc>
                <a:spcPct val="150000"/>
              </a:lnSpc>
            </a:pPr>
            <a:r>
              <a:rPr lang="zh-CN" altLang="en-US" sz="2200" dirty="0">
                <a:latin typeface="华文宋体" panose="02010600040101010101" pitchFamily="2" charset="-122"/>
                <a:ea typeface="华文宋体" panose="02010600040101010101" pitchFamily="2" charset="-122"/>
              </a:rPr>
              <a:t>        以上资料不属于税前扣除凭证，但属于与企业经营活动直接相关且能够证明税前扣除凭证真实性的资料，企业也应按照法律、法规等相关规定，履行保管责任，以备包括税务机关在内的有关部门、机构或者人员核实。           从现在新一轮的减税降费的政策看一般税务机关对相关资料不一定要求上报，但一定是要求备查，并有保管的年限，否则涉及的税务风险很大。</a:t>
            </a:r>
          </a:p>
        </p:txBody>
      </p:sp>
    </p:spTree>
    <p:extLst>
      <p:ext uri="{BB962C8B-B14F-4D97-AF65-F5344CB8AC3E}">
        <p14:creationId xmlns:p14="http://schemas.microsoft.com/office/powerpoint/2010/main" val="191621019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Righ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1292773" y="757934"/>
            <a:ext cx="9627475" cy="4662815"/>
          </a:xfrm>
          <a:prstGeom prst="rect">
            <a:avLst/>
          </a:prstGeom>
          <a:noFill/>
        </p:spPr>
        <p:txBody>
          <a:bodyPr wrap="square">
            <a:spAutoFit/>
          </a:bodyPr>
          <a:lstStyle/>
          <a:p>
            <a:pPr>
              <a:lnSpc>
                <a:spcPct val="150000"/>
              </a:lnSpc>
            </a:pPr>
            <a:r>
              <a:rPr lang="zh-CN" altLang="en-US" sz="2200" dirty="0">
                <a:latin typeface="华文宋体" panose="02010600040101010101" pitchFamily="2" charset="-122"/>
                <a:ea typeface="华文宋体" panose="02010600040101010101" pitchFamily="2" charset="-122"/>
              </a:rPr>
              <a:t>      （五）税前扣除凭证的种类</a:t>
            </a:r>
          </a:p>
          <a:p>
            <a:pPr>
              <a:lnSpc>
                <a:spcPct val="150000"/>
              </a:lnSpc>
            </a:pPr>
            <a:r>
              <a:rPr lang="zh-CN" altLang="en-US" sz="2200" dirty="0">
                <a:latin typeface="华文宋体" panose="02010600040101010101" pitchFamily="2" charset="-122"/>
                <a:ea typeface="华文宋体" panose="02010600040101010101" pitchFamily="2" charset="-122"/>
              </a:rPr>
              <a:t>　    根据税前扣除凭证的取得来源，</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办法</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将其分为内部凭证和外部凭证。</a:t>
            </a:r>
          </a:p>
          <a:p>
            <a:pPr>
              <a:lnSpc>
                <a:spcPct val="150000"/>
              </a:lnSpc>
            </a:pPr>
            <a:r>
              <a:rPr lang="zh-CN" altLang="en-US" sz="2200" dirty="0">
                <a:latin typeface="华文宋体" panose="02010600040101010101" pitchFamily="2" charset="-122"/>
                <a:ea typeface="华文宋体" panose="02010600040101010101" pitchFamily="2" charset="-122"/>
              </a:rPr>
              <a:t>        内部凭证：内部凭证是指企业自制用于成本、费用、损失和其他支出核算的会计原始凭证。内部凭证的填制和使用应当符合国家会计法律、法规等相关规定。是企业根据国家会计法律、法规等相关规定，在发生支出时，自行填制的用于核算支出的会计原始凭证。如企业支付给员工的工资，工资表等会计原始凭证即为内部凭证。</a:t>
            </a:r>
          </a:p>
          <a:p>
            <a:pPr>
              <a:lnSpc>
                <a:spcPct val="150000"/>
              </a:lnSpc>
            </a:pPr>
            <a:r>
              <a:rPr lang="zh-CN" altLang="en-US" sz="2200" dirty="0">
                <a:latin typeface="华文宋体" panose="02010600040101010101" pitchFamily="2" charset="-122"/>
                <a:ea typeface="华文宋体" panose="02010600040101010101" pitchFamily="2" charset="-122"/>
              </a:rPr>
              <a:t>         内部自制凭证的种类：费用支出</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工资表、费用计提表（折旧、福利费、教育费等等）、资产的</a:t>
            </a:r>
            <a:r>
              <a:rPr lang="zh-CN" altLang="en-US" sz="2200" dirty="0" smtClean="0">
                <a:latin typeface="华文宋体" panose="02010600040101010101" pitchFamily="2" charset="-122"/>
                <a:ea typeface="华文宋体" panose="02010600040101010101" pitchFamily="2" charset="-122"/>
              </a:rPr>
              <a:t>损益。</a:t>
            </a:r>
            <a:endParaRPr lang="zh-CN" altLang="en-US" sz="2200" dirty="0">
              <a:latin typeface="华文宋体" panose="02010600040101010101" pitchFamily="2" charset="-122"/>
              <a:ea typeface="华文宋体" panose="02010600040101010101" pitchFamily="2" charset="-122"/>
            </a:endParaRPr>
          </a:p>
        </p:txBody>
      </p:sp>
    </p:spTree>
    <p:extLst>
      <p:ext uri="{BB962C8B-B14F-4D97-AF65-F5344CB8AC3E}">
        <p14:creationId xmlns:p14="http://schemas.microsoft.com/office/powerpoint/2010/main" val="38246644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1282262" y="694872"/>
            <a:ext cx="9627475" cy="5122300"/>
          </a:xfrm>
          <a:prstGeom prst="rect">
            <a:avLst/>
          </a:prstGeom>
          <a:noFill/>
        </p:spPr>
        <p:txBody>
          <a:bodyPr wrap="square">
            <a:spAutoFit/>
          </a:bodyPr>
          <a:lstStyle/>
          <a:p>
            <a:pPr>
              <a:lnSpc>
                <a:spcPct val="150000"/>
              </a:lnSpc>
            </a:pPr>
            <a:r>
              <a:rPr lang="zh-CN" altLang="en-US" sz="2200" dirty="0">
                <a:latin typeface="华文宋体" panose="02010600040101010101" pitchFamily="2" charset="-122"/>
                <a:ea typeface="华文宋体" panose="02010600040101010101" pitchFamily="2" charset="-122"/>
              </a:rPr>
              <a:t>        外部凭证：外部凭证是指企业发生经营活动和其他事项时，从其他单位、个人取得的用于证明其支出发生的凭证，包括但不限于发票（包括纸质发票和电子发票）、财政票据、完税凭证、收款凭证、分割单等。是企业发生经营活动和其他事项时，取得的发票、财政票据、完税凭证、分割单以及其他单位、个人出具的收款凭证等。其中，发票包括纸质发票和电子发票，也包括税务机关代开的发票。</a:t>
            </a:r>
          </a:p>
          <a:p>
            <a:pPr>
              <a:lnSpc>
                <a:spcPct val="150000"/>
              </a:lnSpc>
            </a:pPr>
            <a:r>
              <a:rPr lang="zh-CN" altLang="en-US" sz="2200" dirty="0">
                <a:latin typeface="华文宋体" panose="02010600040101010101" pitchFamily="2" charset="-122"/>
                <a:ea typeface="华文宋体" panose="02010600040101010101" pitchFamily="2" charset="-122"/>
              </a:rPr>
              <a:t>        </a:t>
            </a:r>
            <a:r>
              <a:rPr lang="zh-CN" altLang="en-US" sz="2200" b="1" dirty="0">
                <a:latin typeface="华文宋体" panose="02010600040101010101" pitchFamily="2" charset="-122"/>
                <a:ea typeface="华文宋体" panose="02010600040101010101" pitchFamily="2" charset="-122"/>
              </a:rPr>
              <a:t>例：</a:t>
            </a:r>
            <a:r>
              <a:rPr lang="zh-CN" altLang="en-US" sz="2200" dirty="0">
                <a:latin typeface="华文宋体" panose="02010600040101010101" pitchFamily="2" charset="-122"/>
                <a:ea typeface="华文宋体" panose="02010600040101010101" pitchFamily="2" charset="-122"/>
              </a:rPr>
              <a:t>能否凭分割单作为税前扣除凭证</a:t>
            </a:r>
          </a:p>
          <a:p>
            <a:pPr>
              <a:lnSpc>
                <a:spcPct val="150000"/>
              </a:lnSpc>
            </a:pPr>
            <a:r>
              <a:rPr lang="zh-CN" altLang="en-US" sz="2200" dirty="0">
                <a:latin typeface="华文宋体" panose="02010600040101010101" pitchFamily="2" charset="-122"/>
                <a:ea typeface="华文宋体" panose="02010600040101010101" pitchFamily="2" charset="-122"/>
              </a:rPr>
              <a:t>        企业与其他企业</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包括关联企业</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、个人在境内共同接受应纳增值税劳务或者非应税劳务发生的支出，采取分摊方式的，共同接受方可以凭借企业开具的分割单作为税前扣除凭证。</a:t>
            </a:r>
          </a:p>
        </p:txBody>
      </p:sp>
    </p:spTree>
    <p:extLst>
      <p:ext uri="{BB962C8B-B14F-4D97-AF65-F5344CB8AC3E}">
        <p14:creationId xmlns:p14="http://schemas.microsoft.com/office/powerpoint/2010/main" val="16722411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1332928" y="1146816"/>
            <a:ext cx="9272010" cy="3139321"/>
          </a:xfrm>
          <a:prstGeom prst="rect">
            <a:avLst/>
          </a:prstGeom>
          <a:noFill/>
        </p:spPr>
        <p:txBody>
          <a:bodyPr wrap="square">
            <a:spAutoFit/>
          </a:bodyPr>
          <a:lstStyle/>
          <a:p>
            <a:pPr>
              <a:lnSpc>
                <a:spcPct val="150000"/>
              </a:lnSpc>
            </a:pPr>
            <a:r>
              <a:rPr lang="en-US" altLang="zh-CN" sz="2200" dirty="0">
                <a:latin typeface="华文宋体" panose="02010600040101010101" pitchFamily="2" charset="-122"/>
                <a:ea typeface="华文宋体" panose="02010600040101010101" pitchFamily="2" charset="-122"/>
              </a:rPr>
              <a:t>        (</a:t>
            </a:r>
            <a:r>
              <a:rPr lang="zh-CN" altLang="en-US" sz="2200" dirty="0">
                <a:latin typeface="华文宋体" panose="02010600040101010101" pitchFamily="2" charset="-122"/>
                <a:ea typeface="华文宋体" panose="02010600040101010101" pitchFamily="2" charset="-122"/>
              </a:rPr>
              <a:t>六</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取得税前扣除凭证的时间要求</a:t>
            </a:r>
          </a:p>
          <a:p>
            <a:pPr>
              <a:lnSpc>
                <a:spcPct val="150000"/>
              </a:lnSpc>
            </a:pPr>
            <a:r>
              <a:rPr lang="zh-CN" altLang="en-US" sz="2200" dirty="0">
                <a:latin typeface="华文宋体" panose="02010600040101010101" pitchFamily="2" charset="-122"/>
                <a:ea typeface="华文宋体" panose="02010600040101010101" pitchFamily="2" charset="-122"/>
              </a:rPr>
              <a:t>         企业应在支出发生时取得符合规定的税前扣除凭证，但是考虑到在某些情形下企业可能需要补开、换开符合规定的税前扣除凭证，为此，</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办法</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规定了企业应在当年度企业所得税法规定的汇算清缴期结束前取得符合规定的税前扣除凭证。</a:t>
            </a:r>
            <a:endParaRPr lang="en-US" altLang="zh-CN" sz="2200" dirty="0">
              <a:latin typeface="华文宋体" panose="02010600040101010101" pitchFamily="2" charset="-122"/>
              <a:ea typeface="华文宋体" panose="02010600040101010101" pitchFamily="2" charset="-122"/>
            </a:endParaRPr>
          </a:p>
          <a:p>
            <a:pPr>
              <a:lnSpc>
                <a:spcPct val="150000"/>
              </a:lnSpc>
            </a:pPr>
            <a:r>
              <a:rPr lang="en-US" altLang="zh-CN" sz="2200" dirty="0">
                <a:latin typeface="华文宋体" panose="02010600040101010101" pitchFamily="2" charset="-122"/>
                <a:ea typeface="华文宋体" panose="02010600040101010101" pitchFamily="2" charset="-122"/>
              </a:rPr>
              <a:t>        </a:t>
            </a:r>
            <a:r>
              <a:rPr lang="en-US" altLang="zh-CN" sz="2200" b="1" dirty="0">
                <a:latin typeface="华文宋体" panose="02010600040101010101" pitchFamily="2" charset="-122"/>
                <a:ea typeface="华文宋体" panose="02010600040101010101" pitchFamily="2" charset="-122"/>
              </a:rPr>
              <a:t> </a:t>
            </a:r>
            <a:endParaRPr lang="zh-CN" altLang="en-US" sz="2200" dirty="0">
              <a:latin typeface="华文宋体" panose="02010600040101010101" pitchFamily="2" charset="-122"/>
              <a:ea typeface="华文宋体" panose="02010600040101010101" pitchFamily="2" charset="-122"/>
            </a:endParaRPr>
          </a:p>
        </p:txBody>
      </p:sp>
    </p:spTree>
    <p:extLst>
      <p:ext uri="{BB962C8B-B14F-4D97-AF65-F5344CB8AC3E}">
        <p14:creationId xmlns:p14="http://schemas.microsoft.com/office/powerpoint/2010/main" val="69573969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5BFD75-BC35-71DB-31A1-535C25DDAA42}"/>
              </a:ext>
            </a:extLst>
          </p:cNvPr>
          <p:cNvSpPr>
            <a:spLocks noGrp="1"/>
          </p:cNvSpPr>
          <p:nvPr>
            <p:ph type="title"/>
          </p:nvPr>
        </p:nvSpPr>
        <p:spPr>
          <a:xfrm>
            <a:off x="3087414" y="2498726"/>
            <a:ext cx="6214241" cy="1325563"/>
          </a:xfrm>
        </p:spPr>
        <p:txBody>
          <a:bodyPr>
            <a:noAutofit/>
          </a:bodyPr>
          <a:lstStyle/>
          <a:p>
            <a:r>
              <a:rPr lang="zh-CN" altLang="en-US" sz="9600" dirty="0">
                <a:latin typeface="隶书" panose="02010509060101010101" pitchFamily="49" charset="-122"/>
                <a:ea typeface="隶书" panose="02010509060101010101" pitchFamily="49" charset="-122"/>
              </a:rPr>
              <a:t> 谢    谢</a:t>
            </a:r>
          </a:p>
        </p:txBody>
      </p:sp>
    </p:spTree>
    <p:extLst>
      <p:ext uri="{BB962C8B-B14F-4D97-AF65-F5344CB8AC3E}">
        <p14:creationId xmlns:p14="http://schemas.microsoft.com/office/powerpoint/2010/main" val="7357270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a:extLst>
              <a:ext uri="{FF2B5EF4-FFF2-40B4-BE49-F238E27FC236}">
                <a16:creationId xmlns:a16="http://schemas.microsoft.com/office/drawing/2014/main" id="{36EDCF0E-AAD2-FDFC-84F0-7156EC4170DA}"/>
              </a:ext>
            </a:extLst>
          </p:cNvPr>
          <p:cNvSpPr txBox="1">
            <a:spLocks/>
          </p:cNvSpPr>
          <p:nvPr/>
        </p:nvSpPr>
        <p:spPr>
          <a:xfrm>
            <a:off x="1366535" y="2554276"/>
            <a:ext cx="9144000" cy="158663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zh-CN" altLang="en-US" sz="5400" dirty="0" smtClean="0">
                <a:latin typeface="华文楷体" panose="02010600040101010101" pitchFamily="2" charset="-122"/>
                <a:ea typeface="华文楷体" panose="02010600040101010101" pitchFamily="2" charset="-122"/>
              </a:rPr>
              <a:t>企业所得税税前扣除凭证管理</a:t>
            </a:r>
            <a:r>
              <a:rPr lang="en-US" altLang="zh-CN" sz="5400" dirty="0" smtClean="0">
                <a:latin typeface="华文楷体" panose="02010600040101010101" pitchFamily="2" charset="-122"/>
                <a:ea typeface="华文楷体" panose="02010600040101010101" pitchFamily="2" charset="-122"/>
              </a:rPr>
              <a:t/>
            </a:r>
            <a:br>
              <a:rPr lang="en-US" altLang="zh-CN" sz="5400" dirty="0" smtClean="0">
                <a:latin typeface="华文楷体" panose="02010600040101010101" pitchFamily="2" charset="-122"/>
                <a:ea typeface="华文楷体" panose="02010600040101010101" pitchFamily="2" charset="-122"/>
              </a:rPr>
            </a:br>
            <a:r>
              <a:rPr lang="zh-CN" altLang="en-US" sz="5400" dirty="0" smtClean="0">
                <a:latin typeface="华文楷体" panose="02010600040101010101" pitchFamily="2" charset="-122"/>
                <a:ea typeface="华文楷体" panose="02010600040101010101" pitchFamily="2" charset="-122"/>
              </a:rPr>
              <a:t>（三）</a:t>
            </a:r>
            <a:endParaRPr lang="zh-CN" altLang="en-US" sz="5400"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1036355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1311907" y="519341"/>
            <a:ext cx="10238961" cy="5378395"/>
          </a:xfrm>
          <a:prstGeom prst="rect">
            <a:avLst/>
          </a:prstGeom>
          <a:noFill/>
        </p:spPr>
        <p:txBody>
          <a:bodyPr wrap="square">
            <a:spAutoFit/>
          </a:bodyPr>
          <a:lstStyle/>
          <a:p>
            <a:pPr>
              <a:lnSpc>
                <a:spcPct val="150000"/>
              </a:lnSpc>
            </a:pPr>
            <a:r>
              <a:rPr lang="en-US" altLang="zh-CN" sz="2100" dirty="0">
                <a:latin typeface="华文宋体" panose="02010600040101010101" pitchFamily="2" charset="-122"/>
                <a:ea typeface="华文宋体" panose="02010600040101010101" pitchFamily="2" charset="-122"/>
              </a:rPr>
              <a:t>        (</a:t>
            </a:r>
            <a:r>
              <a:rPr lang="zh-CN" altLang="en-US" sz="2100" dirty="0">
                <a:latin typeface="华文宋体" panose="02010600040101010101" pitchFamily="2" charset="-122"/>
                <a:ea typeface="华文宋体" panose="02010600040101010101" pitchFamily="2" charset="-122"/>
              </a:rPr>
              <a:t>七</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外部凭证的税务处理</a:t>
            </a:r>
          </a:p>
          <a:p>
            <a:pPr>
              <a:lnSpc>
                <a:spcPct val="150000"/>
              </a:lnSpc>
            </a:pPr>
            <a:r>
              <a:rPr lang="zh-CN" altLang="en-US" sz="2100" dirty="0">
                <a:latin typeface="华文宋体" panose="02010600040101010101" pitchFamily="2" charset="-122"/>
                <a:ea typeface="华文宋体" panose="02010600040101010101" pitchFamily="2" charset="-122"/>
              </a:rPr>
              <a:t>        企业在规定期限内取得符合规定的发票、其他外部凭证的，相应支出可以税前扣除。应当取得而未取得发票、其他外部凭证或者取得不合规发票、不合规其他外部凭证的，可以按照以下规定处理：</a:t>
            </a:r>
          </a:p>
          <a:p>
            <a:pPr>
              <a:lnSpc>
                <a:spcPct val="150000"/>
              </a:lnSpc>
            </a:pPr>
            <a:r>
              <a:rPr lang="en-US" altLang="zh-CN" sz="2100" dirty="0">
                <a:latin typeface="华文宋体" panose="02010600040101010101" pitchFamily="2" charset="-122"/>
                <a:ea typeface="华文宋体" panose="02010600040101010101" pitchFamily="2" charset="-122"/>
              </a:rPr>
              <a:t>        1.</a:t>
            </a:r>
            <a:r>
              <a:rPr lang="zh-CN" altLang="en-US" sz="2100" dirty="0">
                <a:latin typeface="华文宋体" panose="02010600040101010101" pitchFamily="2" charset="-122"/>
                <a:ea typeface="华文宋体" panose="02010600040101010101" pitchFamily="2" charset="-122"/>
              </a:rPr>
              <a:t>汇算清缴期结束前的税务处理</a:t>
            </a:r>
          </a:p>
          <a:p>
            <a:pPr>
              <a:lnSpc>
                <a:spcPct val="150000"/>
              </a:lnSpc>
            </a:pPr>
            <a:r>
              <a:rPr lang="en-US" altLang="zh-CN" sz="2100" dirty="0">
                <a:latin typeface="华文宋体" panose="02010600040101010101" pitchFamily="2" charset="-122"/>
                <a:ea typeface="华文宋体" panose="02010600040101010101" pitchFamily="2" charset="-122"/>
              </a:rPr>
              <a:t>        (1)</a:t>
            </a:r>
            <a:r>
              <a:rPr lang="zh-CN" altLang="en-US" sz="2100" dirty="0">
                <a:latin typeface="华文宋体" panose="02010600040101010101" pitchFamily="2" charset="-122"/>
                <a:ea typeface="华文宋体" panose="02010600040101010101" pitchFamily="2" charset="-122"/>
              </a:rPr>
              <a:t>能够补开、换开符合规定的发票、其他外部凭证的，相应支出可以税前扣除。</a:t>
            </a:r>
          </a:p>
          <a:p>
            <a:pPr>
              <a:lnSpc>
                <a:spcPct val="150000"/>
              </a:lnSpc>
            </a:pPr>
            <a:r>
              <a:rPr lang="en-US" altLang="zh-CN" sz="2100" dirty="0">
                <a:latin typeface="华文宋体" panose="02010600040101010101" pitchFamily="2" charset="-122"/>
                <a:ea typeface="华文宋体" panose="02010600040101010101" pitchFamily="2" charset="-122"/>
              </a:rPr>
              <a:t>        (2)</a:t>
            </a:r>
            <a:r>
              <a:rPr lang="zh-CN" altLang="en-US" sz="2100" dirty="0">
                <a:latin typeface="华文宋体" panose="02010600040101010101" pitchFamily="2" charset="-122"/>
                <a:ea typeface="华文宋体" panose="02010600040101010101" pitchFamily="2" charset="-122"/>
              </a:rPr>
              <a:t>因对方注销、撤销、依法被吊销营业执照、被税务机关认定为非正常户等特殊原因无法补开、换开符合规定的发票、其他外部凭证的，凭相关资料证实支出真实性后，相应支出可以税前扣除。</a:t>
            </a:r>
          </a:p>
          <a:p>
            <a:pPr>
              <a:lnSpc>
                <a:spcPct val="150000"/>
              </a:lnSpc>
            </a:pPr>
            <a:r>
              <a:rPr lang="en-US" altLang="zh-CN" sz="2100" dirty="0">
                <a:latin typeface="华文宋体" panose="02010600040101010101" pitchFamily="2" charset="-122"/>
                <a:ea typeface="华文宋体" panose="02010600040101010101" pitchFamily="2" charset="-122"/>
              </a:rPr>
              <a:t>        (3)</a:t>
            </a:r>
            <a:r>
              <a:rPr lang="zh-CN" altLang="en-US" sz="2100" dirty="0">
                <a:latin typeface="华文宋体" panose="02010600040101010101" pitchFamily="2" charset="-122"/>
                <a:ea typeface="华文宋体" panose="02010600040101010101" pitchFamily="2" charset="-122"/>
              </a:rPr>
              <a:t>未能补开、换开符合规定的发票、其他外部凭证并且未能凭相关资料证实支出真实性的，相应支出不得在发生年度税前扣除。</a:t>
            </a:r>
          </a:p>
        </p:txBody>
      </p:sp>
    </p:spTree>
    <p:extLst>
      <p:ext uri="{BB962C8B-B14F-4D97-AF65-F5344CB8AC3E}">
        <p14:creationId xmlns:p14="http://schemas.microsoft.com/office/powerpoint/2010/main" val="1665198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Right)">
                                      <p:cBhvr>
                                        <p:cTn id="22" dur="500"/>
                                        <p:tgtEl>
                                          <p:spTgt spid="3">
                                            <p:txEl>
                                              <p:pRg st="3" end="3"/>
                                            </p:txEl>
                                          </p:spTgt>
                                        </p:tgtEl>
                                      </p:cBhvr>
                                    </p:animEffect>
                                  </p:childTnLst>
                                </p:cTn>
                              </p:par>
                              <p:par>
                                <p:cTn id="23" presetID="18" presetClass="entr" presetSubtype="6"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strips(downRight)">
                                      <p:cBhvr>
                                        <p:cTn id="25" dur="500"/>
                                        <p:tgtEl>
                                          <p:spTgt spid="3">
                                            <p:txEl>
                                              <p:pRg st="4" end="4"/>
                                            </p:txEl>
                                          </p:spTgt>
                                        </p:tgtEl>
                                      </p:cBhvr>
                                    </p:animEffect>
                                  </p:childTnLst>
                                </p:cTn>
                              </p:par>
                              <p:par>
                                <p:cTn id="26" presetID="18" presetClass="entr" presetSubtype="6"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strips(downRight)">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495066D-2A9C-26A3-484C-02D41DC7705B}"/>
              </a:ext>
            </a:extLst>
          </p:cNvPr>
          <p:cNvSpPr>
            <a:spLocks noGrp="1"/>
          </p:cNvSpPr>
          <p:nvPr>
            <p:ph type="title"/>
          </p:nvPr>
        </p:nvSpPr>
        <p:spPr>
          <a:xfrm>
            <a:off x="1961322" y="365125"/>
            <a:ext cx="8504583" cy="1325563"/>
          </a:xfrm>
        </p:spPr>
        <p:txBody>
          <a:bodyPr>
            <a:normAutofit/>
          </a:bodyPr>
          <a:lstStyle/>
          <a:p>
            <a:r>
              <a:rPr kumimoji="0" lang="zh-CN" altLang="en-US" b="0" i="0" u="none" strike="noStrike" kern="120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企业所得税税前扣除凭证管理</a:t>
            </a:r>
            <a:endParaRPr lang="zh-CN" altLang="en-US" dirty="0"/>
          </a:p>
        </p:txBody>
      </p:sp>
      <p:sp>
        <p:nvSpPr>
          <p:cNvPr id="3" name="内容占位符 2">
            <a:extLst>
              <a:ext uri="{FF2B5EF4-FFF2-40B4-BE49-F238E27FC236}">
                <a16:creationId xmlns:a16="http://schemas.microsoft.com/office/drawing/2014/main" id="{A5CD3041-DAD8-C294-0DF7-458ED0BB0E68}"/>
              </a:ext>
            </a:extLst>
          </p:cNvPr>
          <p:cNvSpPr>
            <a:spLocks noGrp="1"/>
          </p:cNvSpPr>
          <p:nvPr>
            <p:ph sz="half" idx="1"/>
          </p:nvPr>
        </p:nvSpPr>
        <p:spPr>
          <a:xfrm>
            <a:off x="589722" y="1690688"/>
            <a:ext cx="5181600" cy="4351338"/>
          </a:xfrm>
          <a:ln w="19050">
            <a:solidFill>
              <a:schemeClr val="tx2">
                <a:lumMod val="50000"/>
              </a:schemeClr>
            </a:solidFill>
          </a:ln>
        </p:spPr>
        <p:txBody>
          <a:bodyPr>
            <a:normAutofit fontScale="92500" lnSpcReduction="20000"/>
          </a:bodyPr>
          <a:lstStyle/>
          <a:p>
            <a:pPr indent="0" algn="just">
              <a:lnSpc>
                <a:spcPct val="170000"/>
              </a:lnSpc>
              <a:buNone/>
            </a:pPr>
            <a:r>
              <a:rPr lang="en-US" altLang="zh-CN" sz="2400" kern="100" dirty="0">
                <a:effectLst/>
                <a:latin typeface="华文宋体" panose="02010600040101010101" pitchFamily="2" charset="-122"/>
                <a:ea typeface="华文宋体" panose="02010600040101010101" pitchFamily="2" charset="-122"/>
                <a:cs typeface="Times New Roman" panose="02020603050405020304" pitchFamily="18" charset="0"/>
              </a:rPr>
              <a:t>        </a:t>
            </a:r>
            <a:r>
              <a:rPr lang="zh-CN" altLang="zh-CN" sz="2400" kern="100" dirty="0">
                <a:effectLst/>
                <a:latin typeface="华文宋体" panose="02010600040101010101" pitchFamily="2" charset="-122"/>
                <a:ea typeface="华文宋体" panose="02010600040101010101" pitchFamily="2" charset="-122"/>
                <a:cs typeface="Times New Roman" panose="02020603050405020304" pitchFamily="18" charset="0"/>
              </a:rPr>
              <a:t>关于国家税务总局发布的《企业所得税税前扣除凭证管理办法》</a:t>
            </a:r>
            <a:r>
              <a:rPr lang="zh-CN" altLang="en-US" sz="2400" kern="100" dirty="0">
                <a:effectLst/>
                <a:latin typeface="华文宋体" panose="02010600040101010101" pitchFamily="2" charset="-122"/>
                <a:ea typeface="华文宋体" panose="02010600040101010101" pitchFamily="2" charset="-122"/>
                <a:cs typeface="Times New Roman" panose="02020603050405020304" pitchFamily="18" charset="0"/>
              </a:rPr>
              <a:t>（以下简称</a:t>
            </a:r>
            <a:r>
              <a:rPr lang="en-US" altLang="zh-CN" sz="2400" kern="100" dirty="0">
                <a:effectLst/>
                <a:latin typeface="华文宋体" panose="02010600040101010101" pitchFamily="2" charset="-122"/>
                <a:ea typeface="华文宋体" panose="02010600040101010101" pitchFamily="2" charset="-122"/>
                <a:cs typeface="Times New Roman" panose="02020603050405020304" pitchFamily="18" charset="0"/>
              </a:rPr>
              <a:t>《</a:t>
            </a:r>
            <a:r>
              <a:rPr lang="zh-CN" altLang="en-US" sz="2400" kern="100" dirty="0">
                <a:effectLst/>
                <a:latin typeface="华文宋体" panose="02010600040101010101" pitchFamily="2" charset="-122"/>
                <a:ea typeface="华文宋体" panose="02010600040101010101" pitchFamily="2" charset="-122"/>
                <a:cs typeface="Times New Roman" panose="02020603050405020304" pitchFamily="18" charset="0"/>
              </a:rPr>
              <a:t>办法</a:t>
            </a:r>
            <a:r>
              <a:rPr lang="en-US" altLang="zh-CN" sz="2400" kern="100" dirty="0">
                <a:effectLst/>
                <a:latin typeface="华文宋体" panose="02010600040101010101" pitchFamily="2" charset="-122"/>
                <a:ea typeface="华文宋体" panose="02010600040101010101" pitchFamily="2" charset="-122"/>
                <a:cs typeface="Times New Roman" panose="02020603050405020304" pitchFamily="18" charset="0"/>
              </a:rPr>
              <a:t>》</a:t>
            </a:r>
            <a:r>
              <a:rPr lang="zh-CN" altLang="zh-CN" sz="2400" kern="100" dirty="0">
                <a:effectLst/>
                <a:latin typeface="华文宋体" panose="02010600040101010101" pitchFamily="2" charset="-122"/>
                <a:ea typeface="华文宋体" panose="02010600040101010101" pitchFamily="2" charset="-122"/>
                <a:cs typeface="Times New Roman" panose="02020603050405020304" pitchFamily="18" charset="0"/>
              </a:rPr>
              <a:t>的公告，《</a:t>
            </a:r>
            <a:r>
              <a:rPr lang="en-US" altLang="zh-CN" sz="2400" kern="100" dirty="0">
                <a:effectLst/>
                <a:latin typeface="华文宋体" panose="02010600040101010101" pitchFamily="2" charset="-122"/>
                <a:ea typeface="华文宋体" panose="02010600040101010101" pitchFamily="2" charset="-122"/>
                <a:cs typeface="Times New Roman" panose="02020603050405020304" pitchFamily="18" charset="0"/>
              </a:rPr>
              <a:t>2018</a:t>
            </a:r>
            <a:r>
              <a:rPr lang="zh-CN" altLang="zh-CN" sz="2400" kern="100" dirty="0">
                <a:effectLst/>
                <a:latin typeface="华文宋体" panose="02010600040101010101" pitchFamily="2" charset="-122"/>
                <a:ea typeface="华文宋体" panose="02010600040101010101" pitchFamily="2" charset="-122"/>
                <a:cs typeface="Times New Roman" panose="02020603050405020304" pitchFamily="18" charset="0"/>
              </a:rPr>
              <a:t>年第</a:t>
            </a:r>
            <a:r>
              <a:rPr lang="en-US" altLang="zh-CN" sz="2400" kern="100" dirty="0">
                <a:effectLst/>
                <a:latin typeface="华文宋体" panose="02010600040101010101" pitchFamily="2" charset="-122"/>
                <a:ea typeface="华文宋体" panose="02010600040101010101" pitchFamily="2" charset="-122"/>
                <a:cs typeface="Times New Roman" panose="02020603050405020304" pitchFamily="18" charset="0"/>
              </a:rPr>
              <a:t>28</a:t>
            </a:r>
            <a:r>
              <a:rPr lang="zh-CN" altLang="zh-CN" sz="2400" kern="100" dirty="0">
                <a:effectLst/>
                <a:latin typeface="华文宋体" panose="02010600040101010101" pitchFamily="2" charset="-122"/>
                <a:ea typeface="华文宋体" panose="02010600040101010101" pitchFamily="2" charset="-122"/>
                <a:cs typeface="Times New Roman" panose="02020603050405020304" pitchFamily="18" charset="0"/>
              </a:rPr>
              <a:t>号》已经明确了企业税前扣除凭证管理的规范化要求。它从以下几个方面进行了阐述：</a:t>
            </a:r>
          </a:p>
          <a:p>
            <a:pPr indent="0" algn="just">
              <a:lnSpc>
                <a:spcPct val="160000"/>
              </a:lnSpc>
              <a:buNone/>
            </a:pPr>
            <a:r>
              <a:rPr lang="en-US" altLang="zh-CN" sz="2400" kern="100" dirty="0">
                <a:effectLst/>
                <a:latin typeface="华文宋体" panose="02010600040101010101" pitchFamily="2" charset="-122"/>
                <a:ea typeface="华文宋体" panose="02010600040101010101" pitchFamily="2" charset="-122"/>
                <a:cs typeface="Times New Roman" panose="02020603050405020304" pitchFamily="18" charset="0"/>
              </a:rPr>
              <a:t> </a:t>
            </a:r>
            <a:endParaRPr lang="zh-CN" altLang="en-US" dirty="0">
              <a:latin typeface="华文宋体" panose="02010600040101010101" pitchFamily="2" charset="-122"/>
              <a:ea typeface="华文宋体" panose="02010600040101010101" pitchFamily="2" charset="-122"/>
            </a:endParaRPr>
          </a:p>
        </p:txBody>
      </p:sp>
      <p:sp>
        <p:nvSpPr>
          <p:cNvPr id="4" name="内容占位符 3">
            <a:extLst>
              <a:ext uri="{FF2B5EF4-FFF2-40B4-BE49-F238E27FC236}">
                <a16:creationId xmlns:a16="http://schemas.microsoft.com/office/drawing/2014/main" id="{41B75FAF-2A6C-C725-7D4C-9392A47B9F04}"/>
              </a:ext>
            </a:extLst>
          </p:cNvPr>
          <p:cNvSpPr>
            <a:spLocks noGrp="1"/>
          </p:cNvSpPr>
          <p:nvPr>
            <p:ph sz="half" idx="2"/>
          </p:nvPr>
        </p:nvSpPr>
        <p:spPr>
          <a:xfrm>
            <a:off x="6009861" y="1690688"/>
            <a:ext cx="5430078" cy="4351338"/>
          </a:xfrm>
          <a:ln w="19050">
            <a:solidFill>
              <a:schemeClr val="tx2">
                <a:lumMod val="50000"/>
              </a:schemeClr>
            </a:solidFill>
          </a:ln>
        </p:spPr>
        <p:txBody>
          <a:bodyPr>
            <a:normAutofit fontScale="92500" lnSpcReduction="20000"/>
          </a:bodyPr>
          <a:lstStyle/>
          <a:p>
            <a:pPr marL="0" indent="0">
              <a:lnSpc>
                <a:spcPct val="150000"/>
              </a:lnSpc>
              <a:buNone/>
            </a:pPr>
            <a:r>
              <a:rPr lang="zh-CN" altLang="en-US" sz="2200" dirty="0">
                <a:latin typeface="华文宋体" panose="02010600040101010101" pitchFamily="2" charset="-122"/>
                <a:ea typeface="华文宋体" panose="02010600040101010101" pitchFamily="2" charset="-122"/>
              </a:rPr>
              <a:t>（一）适用范围 </a:t>
            </a:r>
          </a:p>
          <a:p>
            <a:pPr marL="0" indent="0">
              <a:lnSpc>
                <a:spcPct val="150000"/>
              </a:lnSpc>
              <a:buNone/>
            </a:pPr>
            <a:r>
              <a:rPr lang="zh-CN" altLang="en-US" sz="2200" dirty="0">
                <a:latin typeface="华文宋体" panose="02010600040101010101" pitchFamily="2" charset="-122"/>
                <a:ea typeface="华文宋体" panose="02010600040101010101" pitchFamily="2" charset="-122"/>
              </a:rPr>
              <a:t>（二）基本原则 </a:t>
            </a:r>
          </a:p>
          <a:p>
            <a:pPr marL="0" indent="0">
              <a:lnSpc>
                <a:spcPct val="150000"/>
              </a:lnSpc>
              <a:buNone/>
            </a:pPr>
            <a:r>
              <a:rPr lang="zh-CN" altLang="en-US" sz="2200" dirty="0">
                <a:latin typeface="华文宋体" panose="02010600040101010101" pitchFamily="2" charset="-122"/>
                <a:ea typeface="华文宋体" panose="02010600040101010101" pitchFamily="2" charset="-122"/>
              </a:rPr>
              <a:t>（三）税前扣除凭证与税前扣除的关系 </a:t>
            </a:r>
          </a:p>
          <a:p>
            <a:pPr marL="0" indent="0">
              <a:lnSpc>
                <a:spcPct val="150000"/>
              </a:lnSpc>
              <a:buNone/>
            </a:pPr>
            <a:r>
              <a:rPr lang="zh-CN" altLang="en-US" sz="2200" dirty="0">
                <a:latin typeface="华文宋体" panose="02010600040101010101" pitchFamily="2" charset="-122"/>
                <a:ea typeface="华文宋体" panose="02010600040101010101" pitchFamily="2" charset="-122"/>
              </a:rPr>
              <a:t>（四）税前扣除凭证与相关资料的关系 </a:t>
            </a:r>
          </a:p>
          <a:p>
            <a:pPr marL="0" indent="0">
              <a:lnSpc>
                <a:spcPct val="150000"/>
              </a:lnSpc>
              <a:buNone/>
            </a:pPr>
            <a:r>
              <a:rPr lang="zh-CN" altLang="en-US" sz="2200" dirty="0">
                <a:latin typeface="华文宋体" panose="02010600040101010101" pitchFamily="2" charset="-122"/>
                <a:ea typeface="华文宋体" panose="02010600040101010101" pitchFamily="2" charset="-122"/>
              </a:rPr>
              <a:t>（五）税前扣除凭证的种类  </a:t>
            </a:r>
          </a:p>
          <a:p>
            <a:pPr marL="0" indent="0">
              <a:lnSpc>
                <a:spcPct val="150000"/>
              </a:lnSpc>
              <a:buNone/>
            </a:pPr>
            <a:r>
              <a:rPr lang="zh-CN" altLang="en-US" sz="2200" dirty="0">
                <a:latin typeface="华文宋体" panose="02010600040101010101" pitchFamily="2" charset="-122"/>
                <a:ea typeface="华文宋体" panose="02010600040101010101" pitchFamily="2" charset="-122"/>
              </a:rPr>
              <a:t>（六）取得税前扣除凭证的时间要求 </a:t>
            </a:r>
          </a:p>
          <a:p>
            <a:pPr marL="0" indent="0">
              <a:lnSpc>
                <a:spcPct val="150000"/>
              </a:lnSpc>
              <a:buNone/>
            </a:pPr>
            <a:r>
              <a:rPr lang="zh-CN" altLang="en-US" sz="2200" dirty="0">
                <a:latin typeface="华文宋体" panose="02010600040101010101" pitchFamily="2" charset="-122"/>
                <a:ea typeface="华文宋体" panose="02010600040101010101" pitchFamily="2" charset="-122"/>
              </a:rPr>
              <a:t>（七）外部凭证的税务处理 </a:t>
            </a:r>
          </a:p>
          <a:p>
            <a:pPr marL="0" indent="0">
              <a:lnSpc>
                <a:spcPct val="150000"/>
              </a:lnSpc>
              <a:buNone/>
            </a:pPr>
            <a:r>
              <a:rPr lang="zh-CN" altLang="en-US" sz="2200" dirty="0">
                <a:latin typeface="华文宋体" panose="02010600040101010101" pitchFamily="2" charset="-122"/>
                <a:ea typeface="华文宋体" panose="02010600040101010101" pitchFamily="2" charset="-122"/>
              </a:rPr>
              <a:t> （八）特殊规定</a:t>
            </a:r>
          </a:p>
          <a:p>
            <a:endParaRPr lang="zh-CN" altLang="en-US" dirty="0"/>
          </a:p>
        </p:txBody>
      </p:sp>
    </p:spTree>
    <p:extLst>
      <p:ext uri="{BB962C8B-B14F-4D97-AF65-F5344CB8AC3E}">
        <p14:creationId xmlns:p14="http://schemas.microsoft.com/office/powerpoint/2010/main" val="123019876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500" fill="hold"/>
                                        <p:tgtEl>
                                          <p:spTgt spid="3">
                                            <p:bg/>
                                          </p:spTgt>
                                        </p:tgtEl>
                                        <p:attrNameLst>
                                          <p:attrName>ppt_w</p:attrName>
                                        </p:attrNameLst>
                                      </p:cBhvr>
                                      <p:tavLst>
                                        <p:tav tm="0">
                                          <p:val>
                                            <p:fltVal val="0"/>
                                          </p:val>
                                        </p:tav>
                                        <p:tav tm="100000">
                                          <p:val>
                                            <p:strVal val="#ppt_w"/>
                                          </p:val>
                                        </p:tav>
                                      </p:tavLst>
                                    </p:anim>
                                    <p:anim calcmode="lin" valueType="num">
                                      <p:cBhvr>
                                        <p:cTn id="13" dur="500" fill="hold"/>
                                        <p:tgtEl>
                                          <p:spTgt spid="3">
                                            <p:bg/>
                                          </p:spTgt>
                                        </p:tgtEl>
                                        <p:attrNameLst>
                                          <p:attrName>ppt_h</p:attrName>
                                        </p:attrNameLst>
                                      </p:cBhvr>
                                      <p:tavLst>
                                        <p:tav tm="0">
                                          <p:val>
                                            <p:fltVal val="0"/>
                                          </p:val>
                                        </p:tav>
                                        <p:tav tm="100000">
                                          <p:val>
                                            <p:strVal val="#ppt_h"/>
                                          </p:val>
                                        </p:tav>
                                      </p:tavLst>
                                    </p:anim>
                                    <p:animEffect transition="in" filter="fade">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4">
                                            <p:bg/>
                                          </p:spTgt>
                                        </p:tgtEl>
                                        <p:attrNameLst>
                                          <p:attrName>style.visibility</p:attrName>
                                        </p:attrNameLst>
                                      </p:cBhvr>
                                      <p:to>
                                        <p:strVal val="visible"/>
                                      </p:to>
                                    </p:set>
                                    <p:anim calcmode="lin" valueType="num">
                                      <p:cBhvr>
                                        <p:cTn id="33" dur="500" fill="hold"/>
                                        <p:tgtEl>
                                          <p:spTgt spid="4">
                                            <p:bg/>
                                          </p:spTgt>
                                        </p:tgtEl>
                                        <p:attrNameLst>
                                          <p:attrName>ppt_w</p:attrName>
                                        </p:attrNameLst>
                                      </p:cBhvr>
                                      <p:tavLst>
                                        <p:tav tm="0">
                                          <p:val>
                                            <p:fltVal val="0"/>
                                          </p:val>
                                        </p:tav>
                                        <p:tav tm="100000">
                                          <p:val>
                                            <p:strVal val="#ppt_w"/>
                                          </p:val>
                                        </p:tav>
                                      </p:tavLst>
                                    </p:anim>
                                    <p:anim calcmode="lin" valueType="num">
                                      <p:cBhvr>
                                        <p:cTn id="34" dur="500" fill="hold"/>
                                        <p:tgtEl>
                                          <p:spTgt spid="4">
                                            <p:bg/>
                                          </p:spTgt>
                                        </p:tgtEl>
                                        <p:attrNameLst>
                                          <p:attrName>ppt_h</p:attrName>
                                        </p:attrNameLst>
                                      </p:cBhvr>
                                      <p:tavLst>
                                        <p:tav tm="0">
                                          <p:val>
                                            <p:fltVal val="0"/>
                                          </p:val>
                                        </p:tav>
                                        <p:tav tm="100000">
                                          <p:val>
                                            <p:strVal val="#ppt_h"/>
                                          </p:val>
                                        </p:tav>
                                      </p:tavLst>
                                    </p:anim>
                                    <p:animEffect transition="in" filter="fade">
                                      <p:cBhvr>
                                        <p:cTn id="35" dur="500"/>
                                        <p:tgtEl>
                                          <p:spTgt spid="4">
                                            <p:bg/>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4">
                                            <p:txEl>
                                              <p:pRg st="0" end="0"/>
                                            </p:txEl>
                                          </p:spTgt>
                                        </p:tgtEl>
                                        <p:attrNameLst>
                                          <p:attrName>style.visibility</p:attrName>
                                        </p:attrNameLst>
                                      </p:cBhvr>
                                      <p:to>
                                        <p:strVal val="visible"/>
                                      </p:to>
                                    </p:set>
                                    <p:anim calcmode="lin" valueType="num">
                                      <p:cBhvr>
                                        <p:cTn id="40"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41"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42" dur="500"/>
                                        <p:tgtEl>
                                          <p:spTgt spid="4">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4">
                                            <p:txEl>
                                              <p:pRg st="1" end="1"/>
                                            </p:txEl>
                                          </p:spTgt>
                                        </p:tgtEl>
                                        <p:attrNameLst>
                                          <p:attrName>style.visibility</p:attrName>
                                        </p:attrNameLst>
                                      </p:cBhvr>
                                      <p:to>
                                        <p:strVal val="visible"/>
                                      </p:to>
                                    </p:set>
                                    <p:anim calcmode="lin" valueType="num">
                                      <p:cBhvr>
                                        <p:cTn id="47"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48"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49" dur="500"/>
                                        <p:tgtEl>
                                          <p:spTgt spid="4">
                                            <p:txEl>
                                              <p:pRg st="1" end="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4">
                                            <p:txEl>
                                              <p:pRg st="2" end="2"/>
                                            </p:txEl>
                                          </p:spTgt>
                                        </p:tgtEl>
                                        <p:attrNameLst>
                                          <p:attrName>style.visibility</p:attrName>
                                        </p:attrNameLst>
                                      </p:cBhvr>
                                      <p:to>
                                        <p:strVal val="visible"/>
                                      </p:to>
                                    </p:set>
                                    <p:anim calcmode="lin" valueType="num">
                                      <p:cBhvr>
                                        <p:cTn id="5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5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56" dur="500"/>
                                        <p:tgtEl>
                                          <p:spTgt spid="4">
                                            <p:txEl>
                                              <p:pRg st="2" end="2"/>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4">
                                            <p:txEl>
                                              <p:pRg st="3" end="3"/>
                                            </p:txEl>
                                          </p:spTgt>
                                        </p:tgtEl>
                                        <p:attrNameLst>
                                          <p:attrName>style.visibility</p:attrName>
                                        </p:attrNameLst>
                                      </p:cBhvr>
                                      <p:to>
                                        <p:strVal val="visible"/>
                                      </p:to>
                                    </p:set>
                                    <p:anim calcmode="lin" valueType="num">
                                      <p:cBhvr>
                                        <p:cTn id="61"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62"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63" dur="500"/>
                                        <p:tgtEl>
                                          <p:spTgt spid="4">
                                            <p:txEl>
                                              <p:pRg st="3" end="3"/>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16" fill="hold" grpId="0" nodeType="clickEffect">
                                  <p:stCondLst>
                                    <p:cond delay="0"/>
                                  </p:stCondLst>
                                  <p:childTnLst>
                                    <p:set>
                                      <p:cBhvr>
                                        <p:cTn id="67" dur="1" fill="hold">
                                          <p:stCondLst>
                                            <p:cond delay="0"/>
                                          </p:stCondLst>
                                        </p:cTn>
                                        <p:tgtEl>
                                          <p:spTgt spid="4">
                                            <p:txEl>
                                              <p:pRg st="4" end="4"/>
                                            </p:txEl>
                                          </p:spTgt>
                                        </p:tgtEl>
                                        <p:attrNameLst>
                                          <p:attrName>style.visibility</p:attrName>
                                        </p:attrNameLst>
                                      </p:cBhvr>
                                      <p:to>
                                        <p:strVal val="visible"/>
                                      </p:to>
                                    </p:set>
                                    <p:anim calcmode="lin" valueType="num">
                                      <p:cBhvr>
                                        <p:cTn id="68"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69"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70" dur="500"/>
                                        <p:tgtEl>
                                          <p:spTgt spid="4">
                                            <p:txEl>
                                              <p:pRg st="4" end="4"/>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3" presetClass="entr" presetSubtype="16" fill="hold" grpId="0" nodeType="clickEffect">
                                  <p:stCondLst>
                                    <p:cond delay="0"/>
                                  </p:stCondLst>
                                  <p:childTnLst>
                                    <p:set>
                                      <p:cBhvr>
                                        <p:cTn id="74" dur="1" fill="hold">
                                          <p:stCondLst>
                                            <p:cond delay="0"/>
                                          </p:stCondLst>
                                        </p:cTn>
                                        <p:tgtEl>
                                          <p:spTgt spid="4">
                                            <p:txEl>
                                              <p:pRg st="5" end="5"/>
                                            </p:txEl>
                                          </p:spTgt>
                                        </p:tgtEl>
                                        <p:attrNameLst>
                                          <p:attrName>style.visibility</p:attrName>
                                        </p:attrNameLst>
                                      </p:cBhvr>
                                      <p:to>
                                        <p:strVal val="visible"/>
                                      </p:to>
                                    </p:set>
                                    <p:anim calcmode="lin" valueType="num">
                                      <p:cBhvr>
                                        <p:cTn id="75"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76"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77" dur="500"/>
                                        <p:tgtEl>
                                          <p:spTgt spid="4">
                                            <p:txEl>
                                              <p:pRg st="5" end="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3" presetClass="entr" presetSubtype="16" fill="hold" grpId="0" nodeType="clickEffect">
                                  <p:stCondLst>
                                    <p:cond delay="0"/>
                                  </p:stCondLst>
                                  <p:childTnLst>
                                    <p:set>
                                      <p:cBhvr>
                                        <p:cTn id="81" dur="1" fill="hold">
                                          <p:stCondLst>
                                            <p:cond delay="0"/>
                                          </p:stCondLst>
                                        </p:cTn>
                                        <p:tgtEl>
                                          <p:spTgt spid="4">
                                            <p:txEl>
                                              <p:pRg st="6" end="6"/>
                                            </p:txEl>
                                          </p:spTgt>
                                        </p:tgtEl>
                                        <p:attrNameLst>
                                          <p:attrName>style.visibility</p:attrName>
                                        </p:attrNameLst>
                                      </p:cBhvr>
                                      <p:to>
                                        <p:strVal val="visible"/>
                                      </p:to>
                                    </p:set>
                                    <p:anim calcmode="lin" valueType="num">
                                      <p:cBhvr>
                                        <p:cTn id="82"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83"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84" dur="500"/>
                                        <p:tgtEl>
                                          <p:spTgt spid="4">
                                            <p:txEl>
                                              <p:pRg st="6" end="6"/>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53" presetClass="entr" presetSubtype="16" fill="hold" grpId="0" nodeType="clickEffect">
                                  <p:stCondLst>
                                    <p:cond delay="0"/>
                                  </p:stCondLst>
                                  <p:childTnLst>
                                    <p:set>
                                      <p:cBhvr>
                                        <p:cTn id="88" dur="1" fill="hold">
                                          <p:stCondLst>
                                            <p:cond delay="0"/>
                                          </p:stCondLst>
                                        </p:cTn>
                                        <p:tgtEl>
                                          <p:spTgt spid="4">
                                            <p:txEl>
                                              <p:pRg st="7" end="7"/>
                                            </p:txEl>
                                          </p:spTgt>
                                        </p:tgtEl>
                                        <p:attrNameLst>
                                          <p:attrName>style.visibility</p:attrName>
                                        </p:attrNameLst>
                                      </p:cBhvr>
                                      <p:to>
                                        <p:strVal val="visible"/>
                                      </p:to>
                                    </p:set>
                                    <p:anim calcmode="lin" valueType="num">
                                      <p:cBhvr>
                                        <p:cTn id="89" dur="500" fill="hold"/>
                                        <p:tgtEl>
                                          <p:spTgt spid="4">
                                            <p:txEl>
                                              <p:pRg st="7" end="7"/>
                                            </p:txEl>
                                          </p:spTgt>
                                        </p:tgtEl>
                                        <p:attrNameLst>
                                          <p:attrName>ppt_w</p:attrName>
                                        </p:attrNameLst>
                                      </p:cBhvr>
                                      <p:tavLst>
                                        <p:tav tm="0">
                                          <p:val>
                                            <p:fltVal val="0"/>
                                          </p:val>
                                        </p:tav>
                                        <p:tav tm="100000">
                                          <p:val>
                                            <p:strVal val="#ppt_w"/>
                                          </p:val>
                                        </p:tav>
                                      </p:tavLst>
                                    </p:anim>
                                    <p:anim calcmode="lin" valueType="num">
                                      <p:cBhvr>
                                        <p:cTn id="90" dur="500" fill="hold"/>
                                        <p:tgtEl>
                                          <p:spTgt spid="4">
                                            <p:txEl>
                                              <p:pRg st="7" end="7"/>
                                            </p:txEl>
                                          </p:spTgt>
                                        </p:tgtEl>
                                        <p:attrNameLst>
                                          <p:attrName>ppt_h</p:attrName>
                                        </p:attrNameLst>
                                      </p:cBhvr>
                                      <p:tavLst>
                                        <p:tav tm="0">
                                          <p:val>
                                            <p:fltVal val="0"/>
                                          </p:val>
                                        </p:tav>
                                        <p:tav tm="100000">
                                          <p:val>
                                            <p:strVal val="#ppt_h"/>
                                          </p:val>
                                        </p:tav>
                                      </p:tavLst>
                                    </p:anim>
                                    <p:animEffect transition="in" filter="fade">
                                      <p:cBhvr>
                                        <p:cTn id="91"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1059659" y="1181492"/>
            <a:ext cx="10056724" cy="3970318"/>
          </a:xfrm>
          <a:prstGeom prst="rect">
            <a:avLst/>
          </a:prstGeom>
          <a:noFill/>
        </p:spPr>
        <p:txBody>
          <a:bodyPr wrap="square">
            <a:spAutoFit/>
          </a:bodyPr>
          <a:lstStyle/>
          <a:p>
            <a:pPr>
              <a:lnSpc>
                <a:spcPct val="150000"/>
              </a:lnSpc>
            </a:pPr>
            <a:r>
              <a:rPr lang="en-US" altLang="zh-CN" sz="2100" dirty="0">
                <a:latin typeface="华文宋体" panose="02010600040101010101" pitchFamily="2" charset="-122"/>
                <a:ea typeface="华文宋体" panose="02010600040101010101" pitchFamily="2" charset="-122"/>
              </a:rPr>
              <a:t>          2.</a:t>
            </a:r>
            <a:r>
              <a:rPr lang="zh-CN" altLang="en-US" sz="2100" dirty="0">
                <a:latin typeface="华文宋体" panose="02010600040101010101" pitchFamily="2" charset="-122"/>
                <a:ea typeface="华文宋体" panose="02010600040101010101" pitchFamily="2" charset="-122"/>
              </a:rPr>
              <a:t>汇算清缴期结束后的税务处理</a:t>
            </a:r>
          </a:p>
          <a:p>
            <a:pPr>
              <a:lnSpc>
                <a:spcPct val="150000"/>
              </a:lnSpc>
            </a:pPr>
            <a:r>
              <a:rPr lang="en-US" altLang="zh-CN" sz="2100" dirty="0">
                <a:latin typeface="华文宋体" panose="02010600040101010101" pitchFamily="2" charset="-122"/>
                <a:ea typeface="华文宋体" panose="02010600040101010101" pitchFamily="2" charset="-122"/>
              </a:rPr>
              <a:t>         (1)</a:t>
            </a:r>
            <a:r>
              <a:rPr lang="zh-CN" altLang="en-US" sz="2100" dirty="0">
                <a:latin typeface="华文宋体" panose="02010600040101010101" pitchFamily="2" charset="-122"/>
                <a:ea typeface="华文宋体" panose="02010600040101010101" pitchFamily="2" charset="-122"/>
              </a:rPr>
              <a:t>由于一些原因</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如购销合同、工程项目纠纷等</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企业在规定的期限内未能取得符合规定的发票、其他外部凭证或者取得不合规发票、不合规其他外部凭证，企业主动没有进行税前扣除的，待以后年度取得符合规定的发票、其他外部凭证后，相应支出可以追补至该支出发生年度扣除，追补扣除年限不得超过</a:t>
            </a:r>
            <a:r>
              <a:rPr lang="en-US" altLang="zh-CN" sz="2100" dirty="0">
                <a:latin typeface="华文宋体" panose="02010600040101010101" pitchFamily="2" charset="-122"/>
                <a:ea typeface="华文宋体" panose="02010600040101010101" pitchFamily="2" charset="-122"/>
              </a:rPr>
              <a:t>5</a:t>
            </a:r>
            <a:r>
              <a:rPr lang="zh-CN" altLang="en-US" sz="2100" dirty="0">
                <a:latin typeface="华文宋体" panose="02010600040101010101" pitchFamily="2" charset="-122"/>
                <a:ea typeface="华文宋体" panose="02010600040101010101" pitchFamily="2" charset="-122"/>
              </a:rPr>
              <a:t>年。其中，因对方注销、撤销、依法被吊销营业执照、被税务机关认定为非正常户等特殊原因无法补开、换开符合规定的发票、其他外部凭证的，企业在以后年度凭相关资料证实支出真实性后，相应支出也可以追补至该支出发生年度扣除，追补扣除年限不得超过</a:t>
            </a:r>
            <a:r>
              <a:rPr lang="en-US" altLang="zh-CN" sz="2100" dirty="0">
                <a:latin typeface="华文宋体" panose="02010600040101010101" pitchFamily="2" charset="-122"/>
                <a:ea typeface="华文宋体" panose="02010600040101010101" pitchFamily="2" charset="-122"/>
              </a:rPr>
              <a:t>5</a:t>
            </a:r>
            <a:r>
              <a:rPr lang="zh-CN" altLang="en-US" sz="2100" dirty="0">
                <a:latin typeface="华文宋体" panose="02010600040101010101" pitchFamily="2" charset="-122"/>
                <a:ea typeface="华文宋体" panose="02010600040101010101" pitchFamily="2" charset="-122"/>
              </a:rPr>
              <a:t>年。</a:t>
            </a:r>
          </a:p>
        </p:txBody>
      </p:sp>
    </p:spTree>
    <p:extLst>
      <p:ext uri="{BB962C8B-B14F-4D97-AF65-F5344CB8AC3E}">
        <p14:creationId xmlns:p14="http://schemas.microsoft.com/office/powerpoint/2010/main" val="12193459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1711301" y="999671"/>
            <a:ext cx="8483734" cy="4064318"/>
          </a:xfrm>
          <a:prstGeom prst="rect">
            <a:avLst/>
          </a:prstGeom>
          <a:noFill/>
        </p:spPr>
        <p:txBody>
          <a:bodyPr wrap="square">
            <a:spAutoFit/>
          </a:bodyPr>
          <a:lstStyle/>
          <a:p>
            <a:pPr>
              <a:lnSpc>
                <a:spcPct val="200000"/>
              </a:lnSpc>
            </a:pPr>
            <a:r>
              <a:rPr lang="en-US" altLang="zh-CN" sz="2200" dirty="0">
                <a:latin typeface="华文宋体" panose="02010600040101010101" pitchFamily="2" charset="-122"/>
                <a:ea typeface="华文宋体" panose="02010600040101010101" pitchFamily="2" charset="-122"/>
              </a:rPr>
              <a:t>        (2)</a:t>
            </a:r>
            <a:r>
              <a:rPr lang="zh-CN" altLang="en-US" sz="2200" dirty="0">
                <a:latin typeface="华文宋体" panose="02010600040101010101" pitchFamily="2" charset="-122"/>
                <a:ea typeface="华文宋体" panose="02010600040101010101" pitchFamily="2" charset="-122"/>
              </a:rPr>
              <a:t>税务机关发现企业应当取得而未取得发票、其他外部凭证或者取得不合规发票、不合规其他外部凭证，企业自被告知之日起</a:t>
            </a:r>
            <a:r>
              <a:rPr lang="en-US" altLang="zh-CN" sz="2200" dirty="0">
                <a:latin typeface="华文宋体" panose="02010600040101010101" pitchFamily="2" charset="-122"/>
                <a:ea typeface="华文宋体" panose="02010600040101010101" pitchFamily="2" charset="-122"/>
              </a:rPr>
              <a:t>60</a:t>
            </a:r>
            <a:r>
              <a:rPr lang="zh-CN" altLang="en-US" sz="2200" dirty="0">
                <a:latin typeface="华文宋体" panose="02010600040101010101" pitchFamily="2" charset="-122"/>
                <a:ea typeface="华文宋体" panose="02010600040101010101" pitchFamily="2" charset="-122"/>
              </a:rPr>
              <a:t>日内补开、换开符合规定的发票、其他外部凭证或者按照</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办法</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第十四条规定凭相关资料证实支出真实性后，相应支出可以在发生年度税前扣除。否则，该支出不得在发生年度税前扣除，也不得在以后年度追补扣除。</a:t>
            </a:r>
          </a:p>
        </p:txBody>
      </p:sp>
    </p:spTree>
    <p:extLst>
      <p:ext uri="{BB962C8B-B14F-4D97-AF65-F5344CB8AC3E}">
        <p14:creationId xmlns:p14="http://schemas.microsoft.com/office/powerpoint/2010/main" val="21578149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710361" y="0"/>
            <a:ext cx="10965242" cy="6370975"/>
          </a:xfrm>
          <a:prstGeom prst="rect">
            <a:avLst/>
          </a:prstGeom>
          <a:noFill/>
        </p:spPr>
        <p:txBody>
          <a:bodyPr wrap="square">
            <a:spAutoFit/>
          </a:bodyPr>
          <a:lstStyle/>
          <a:p>
            <a:pPr>
              <a:lnSpc>
                <a:spcPct val="150000"/>
              </a:lnSpc>
            </a:pPr>
            <a:r>
              <a:rPr lang="zh-CN" altLang="en-US" sz="2100" dirty="0">
                <a:latin typeface="华文宋体" panose="02010600040101010101" pitchFamily="2" charset="-122"/>
                <a:ea typeface="华文宋体" panose="02010600040101010101" pitchFamily="2" charset="-122"/>
              </a:rPr>
              <a:t>　</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八</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特殊规定</a:t>
            </a:r>
          </a:p>
          <a:p>
            <a:pPr>
              <a:lnSpc>
                <a:spcPct val="150000"/>
              </a:lnSpc>
            </a:pPr>
            <a:r>
              <a:rPr lang="en-US" altLang="zh-CN" sz="2100" dirty="0">
                <a:latin typeface="华文宋体" panose="02010600040101010101" pitchFamily="2" charset="-122"/>
                <a:ea typeface="华文宋体" panose="02010600040101010101" pitchFamily="2" charset="-122"/>
              </a:rPr>
              <a:t>         1.</a:t>
            </a:r>
            <a:r>
              <a:rPr lang="zh-CN" altLang="en-US" sz="2100" dirty="0">
                <a:latin typeface="华文宋体" panose="02010600040101010101" pitchFamily="2" charset="-122"/>
                <a:ea typeface="华文宋体" panose="02010600040101010101" pitchFamily="2" charset="-122"/>
              </a:rPr>
              <a:t>国家税务总局对应税项目开具发票另有规定的，以规定的发票或者票据作为税前扣除凭证。如</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国家税务总局关于铁路运输和邮政业营业税改征增值税发票及税控系统使用问题的公告</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国家税务总局公告</a:t>
            </a:r>
            <a:r>
              <a:rPr lang="en-US" altLang="zh-CN" sz="2100" dirty="0">
                <a:latin typeface="华文宋体" panose="02010600040101010101" pitchFamily="2" charset="-122"/>
                <a:ea typeface="华文宋体" panose="02010600040101010101" pitchFamily="2" charset="-122"/>
              </a:rPr>
              <a:t>2013</a:t>
            </a:r>
            <a:r>
              <a:rPr lang="zh-CN" altLang="en-US" sz="2100" dirty="0">
                <a:latin typeface="华文宋体" panose="02010600040101010101" pitchFamily="2" charset="-122"/>
                <a:ea typeface="华文宋体" panose="02010600040101010101" pitchFamily="2" charset="-122"/>
              </a:rPr>
              <a:t>年第</a:t>
            </a:r>
            <a:r>
              <a:rPr lang="en-US" altLang="zh-CN" sz="2100" dirty="0">
                <a:latin typeface="华文宋体" panose="02010600040101010101" pitchFamily="2" charset="-122"/>
                <a:ea typeface="华文宋体" panose="02010600040101010101" pitchFamily="2" charset="-122"/>
              </a:rPr>
              <a:t>76</a:t>
            </a:r>
            <a:r>
              <a:rPr lang="zh-CN" altLang="en-US" sz="2100" dirty="0">
                <a:latin typeface="华文宋体" panose="02010600040101010101" pitchFamily="2" charset="-122"/>
                <a:ea typeface="华文宋体" panose="02010600040101010101" pitchFamily="2" charset="-122"/>
              </a:rPr>
              <a:t>号</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规定的中国铁路总公司及其所属运输企业</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含分支机构</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自行印制的铁路票据等。自</a:t>
            </a:r>
            <a:r>
              <a:rPr lang="en-US" altLang="zh-CN" sz="2100" dirty="0">
                <a:latin typeface="华文宋体" panose="02010600040101010101" pitchFamily="2" charset="-122"/>
                <a:ea typeface="华文宋体" panose="02010600040101010101" pitchFamily="2" charset="-122"/>
              </a:rPr>
              <a:t>2024</a:t>
            </a:r>
            <a:r>
              <a:rPr lang="zh-CN" altLang="en-US" sz="2100" dirty="0">
                <a:latin typeface="华文宋体" panose="02010600040101010101" pitchFamily="2" charset="-122"/>
                <a:ea typeface="华文宋体" panose="02010600040101010101" pitchFamily="2" charset="-122"/>
              </a:rPr>
              <a:t>年</a:t>
            </a:r>
            <a:r>
              <a:rPr lang="en-US" altLang="zh-CN" sz="2100" dirty="0">
                <a:latin typeface="华文宋体" panose="02010600040101010101" pitchFamily="2" charset="-122"/>
                <a:ea typeface="华文宋体" panose="02010600040101010101" pitchFamily="2" charset="-122"/>
              </a:rPr>
              <a:t>11</a:t>
            </a:r>
            <a:r>
              <a:rPr lang="zh-CN" altLang="en-US" sz="2100" dirty="0">
                <a:latin typeface="华文宋体" panose="02010600040101010101" pitchFamily="2" charset="-122"/>
                <a:ea typeface="华文宋体" panose="02010600040101010101" pitchFamily="2" charset="-122"/>
              </a:rPr>
              <a:t>月</a:t>
            </a:r>
            <a:r>
              <a:rPr lang="en-US" altLang="zh-CN" sz="2100" dirty="0">
                <a:latin typeface="华文宋体" panose="02010600040101010101" pitchFamily="2" charset="-122"/>
                <a:ea typeface="华文宋体" panose="02010600040101010101" pitchFamily="2" charset="-122"/>
              </a:rPr>
              <a:t>1</a:t>
            </a:r>
            <a:r>
              <a:rPr lang="zh-CN" altLang="en-US" sz="2100" dirty="0">
                <a:latin typeface="华文宋体" panose="02010600040101010101" pitchFamily="2" charset="-122"/>
                <a:ea typeface="华文宋体" panose="02010600040101010101" pitchFamily="2" charset="-122"/>
              </a:rPr>
              <a:t>日起，依照</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国家税务总局 财政部 中国国家铁路集团有限公司关于铁路客运推广使用全面数字化的电子发票的公告</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国家税务总局 财政部 中国国家铁路集团有限公司公告</a:t>
            </a:r>
            <a:r>
              <a:rPr lang="en-US" altLang="zh-CN" sz="2100" dirty="0">
                <a:latin typeface="华文宋体" panose="02010600040101010101" pitchFamily="2" charset="-122"/>
                <a:ea typeface="华文宋体" panose="02010600040101010101" pitchFamily="2" charset="-122"/>
              </a:rPr>
              <a:t>2024</a:t>
            </a:r>
            <a:r>
              <a:rPr lang="zh-CN" altLang="en-US" sz="2100" dirty="0">
                <a:latin typeface="华文宋体" panose="02010600040101010101" pitchFamily="2" charset="-122"/>
                <a:ea typeface="华文宋体" panose="02010600040101010101" pitchFamily="2" charset="-122"/>
              </a:rPr>
              <a:t>年第</a:t>
            </a:r>
            <a:r>
              <a:rPr lang="en-US" altLang="zh-CN" sz="2100" dirty="0">
                <a:latin typeface="华文宋体" panose="02010600040101010101" pitchFamily="2" charset="-122"/>
                <a:ea typeface="华文宋体" panose="02010600040101010101" pitchFamily="2" charset="-122"/>
              </a:rPr>
              <a:t>8</a:t>
            </a:r>
            <a:r>
              <a:rPr lang="zh-CN" altLang="en-US" sz="2100" dirty="0">
                <a:latin typeface="华文宋体" panose="02010600040101010101" pitchFamily="2" charset="-122"/>
                <a:ea typeface="华文宋体" panose="02010600040101010101" pitchFamily="2" charset="-122"/>
              </a:rPr>
              <a:t>号</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规定执行。</a:t>
            </a:r>
          </a:p>
          <a:p>
            <a:pPr lvl="0">
              <a:lnSpc>
                <a:spcPct val="150000"/>
              </a:lnSpc>
            </a:pPr>
            <a:r>
              <a:rPr lang="zh-CN" altLang="en-US" sz="2100" b="1" dirty="0">
                <a:latin typeface="华文宋体" panose="02010600040101010101" pitchFamily="2" charset="-122"/>
                <a:ea typeface="华文宋体" panose="02010600040101010101" pitchFamily="2" charset="-122"/>
              </a:rPr>
              <a:t>         例：</a:t>
            </a:r>
            <a:r>
              <a:rPr lang="en-US" altLang="zh-CN" sz="2100" dirty="0">
                <a:latin typeface="华文宋体" panose="02010600040101010101" pitchFamily="2" charset="-122"/>
                <a:ea typeface="华文宋体" panose="02010600040101010101" pitchFamily="2" charset="-122"/>
              </a:rPr>
              <a:t>1</a:t>
            </a:r>
            <a:r>
              <a:rPr lang="zh-CN" altLang="en-US" sz="2100" dirty="0">
                <a:latin typeface="华文宋体" panose="02010600040101010101" pitchFamily="2" charset="-122"/>
                <a:ea typeface="华文宋体" panose="02010600040101010101" pitchFamily="2" charset="-122"/>
              </a:rPr>
              <a:t>）</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企业支付的政府性基金、行政事业性收费；</a:t>
            </a:r>
            <a:r>
              <a:rPr lang="en-US" altLang="zh-CN" sz="2100" dirty="0">
                <a:latin typeface="华文宋体" panose="02010600040101010101" pitchFamily="2" charset="-122"/>
                <a:ea typeface="华文宋体" panose="02010600040101010101" pitchFamily="2" charset="-122"/>
              </a:rPr>
              <a:t>2</a:t>
            </a:r>
            <a:r>
              <a:rPr lang="zh-CN" altLang="en-US" sz="2100" dirty="0">
                <a:latin typeface="华文宋体" panose="02010600040101010101" pitchFamily="2" charset="-122"/>
                <a:ea typeface="华文宋体" panose="02010600040101010101" pitchFamily="2" charset="-122"/>
              </a:rPr>
              <a:t>）</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企业缴纳的可在税前扣除的各类税金；</a:t>
            </a:r>
            <a:r>
              <a:rPr lang="en-US" altLang="zh-CN" sz="2100" dirty="0">
                <a:latin typeface="华文宋体" panose="02010600040101010101" pitchFamily="2" charset="-122"/>
                <a:ea typeface="华文宋体" panose="02010600040101010101" pitchFamily="2" charset="-122"/>
              </a:rPr>
              <a:t>3</a:t>
            </a:r>
            <a:r>
              <a:rPr lang="zh-CN" altLang="en-US" sz="2100" dirty="0">
                <a:latin typeface="华文宋体" panose="02010600040101010101" pitchFamily="2" charset="-122"/>
                <a:ea typeface="华文宋体" panose="02010600040101010101" pitchFamily="2" charset="-122"/>
              </a:rPr>
              <a:t>）</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企业拨缴的职工工会经费；</a:t>
            </a:r>
            <a:r>
              <a:rPr lang="en-US" altLang="zh-CN" sz="2100" dirty="0">
                <a:latin typeface="华文宋体" panose="02010600040101010101" pitchFamily="2" charset="-122"/>
                <a:ea typeface="华文宋体" panose="02010600040101010101" pitchFamily="2" charset="-122"/>
              </a:rPr>
              <a:t>4</a:t>
            </a:r>
            <a:r>
              <a:rPr lang="zh-CN" altLang="en-US" sz="2100" dirty="0">
                <a:latin typeface="华文宋体" panose="02010600040101010101" pitchFamily="2" charset="-122"/>
                <a:ea typeface="华文宋体" panose="02010600040101010101" pitchFamily="2" charset="-122"/>
              </a:rPr>
              <a:t>）</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企业支付的土地出让金；</a:t>
            </a:r>
            <a:r>
              <a:rPr lang="en-US" altLang="zh-CN" sz="2100" dirty="0">
                <a:latin typeface="华文宋体" panose="02010600040101010101" pitchFamily="2" charset="-122"/>
                <a:ea typeface="华文宋体" panose="02010600040101010101" pitchFamily="2" charset="-122"/>
              </a:rPr>
              <a:t>5</a:t>
            </a:r>
            <a:r>
              <a:rPr lang="zh-CN" altLang="en-US" sz="2100" dirty="0">
                <a:latin typeface="华文宋体" panose="02010600040101010101" pitchFamily="2" charset="-122"/>
                <a:ea typeface="华文宋体" panose="02010600040101010101" pitchFamily="2" charset="-122"/>
              </a:rPr>
              <a:t>）</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企业缴纳的各类社会保险费；</a:t>
            </a:r>
            <a:r>
              <a:rPr lang="en-US" altLang="zh-CN" sz="2100" dirty="0">
                <a:latin typeface="华文宋体" panose="02010600040101010101" pitchFamily="2" charset="-122"/>
                <a:ea typeface="华文宋体" panose="02010600040101010101" pitchFamily="2" charset="-122"/>
              </a:rPr>
              <a:t>6</a:t>
            </a:r>
            <a:r>
              <a:rPr lang="zh-CN" altLang="en-US" sz="2100" dirty="0">
                <a:latin typeface="华文宋体" panose="02010600040101010101" pitchFamily="2" charset="-122"/>
                <a:ea typeface="华文宋体" panose="02010600040101010101" pitchFamily="2" charset="-122"/>
              </a:rPr>
              <a:t>）</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企业缴纳的残疾人保障金；</a:t>
            </a:r>
            <a:r>
              <a:rPr lang="en-US" altLang="zh-CN" sz="2100" dirty="0">
                <a:latin typeface="华文宋体" panose="02010600040101010101" pitchFamily="2" charset="-122"/>
                <a:ea typeface="华文宋体" panose="02010600040101010101" pitchFamily="2" charset="-122"/>
              </a:rPr>
              <a:t>7</a:t>
            </a:r>
            <a:r>
              <a:rPr lang="zh-CN" altLang="en-US" sz="2100" dirty="0">
                <a:latin typeface="华文宋体" panose="02010600040101010101" pitchFamily="2" charset="-122"/>
                <a:ea typeface="华文宋体" panose="02010600040101010101" pitchFamily="2" charset="-122"/>
              </a:rPr>
              <a:t>）</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企业缴纳的住房公积金；</a:t>
            </a:r>
            <a:r>
              <a:rPr lang="en-US" altLang="zh-CN" sz="2100" dirty="0">
                <a:latin typeface="华文宋体" panose="02010600040101010101" pitchFamily="2" charset="-122"/>
                <a:ea typeface="华文宋体" panose="02010600040101010101" pitchFamily="2" charset="-122"/>
              </a:rPr>
              <a:t>8</a:t>
            </a:r>
            <a:r>
              <a:rPr lang="zh-CN" altLang="en-US" sz="2100" dirty="0">
                <a:latin typeface="华文宋体" panose="02010600040101010101" pitchFamily="2" charset="-122"/>
                <a:ea typeface="华文宋体" panose="02010600040101010101" pitchFamily="2" charset="-122"/>
              </a:rPr>
              <a:t>）</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企业通过公益性社会团体或者县级以上人民政府及其部门，用于公益事业的捐赠支出</a:t>
            </a:r>
            <a:r>
              <a:rPr lang="zh-CN" altLang="en-US" sz="2100" dirty="0" smtClean="0">
                <a:latin typeface="华文宋体" panose="02010600040101010101" pitchFamily="2" charset="-122"/>
                <a:ea typeface="华文宋体" panose="02010600040101010101" pitchFamily="2" charset="-122"/>
              </a:rPr>
              <a:t>；</a:t>
            </a:r>
            <a:r>
              <a:rPr lang="en-US" altLang="zh-CN" sz="2000" dirty="0">
                <a:solidFill>
                  <a:prstClr val="black"/>
                </a:solidFill>
                <a:latin typeface="华文宋体" panose="02010600040101010101" pitchFamily="2" charset="-122"/>
                <a:ea typeface="华文宋体" panose="02010600040101010101" pitchFamily="2" charset="-122"/>
              </a:rPr>
              <a:t> 9</a:t>
            </a:r>
            <a:r>
              <a:rPr lang="zh-CN" altLang="en-US" sz="2000" dirty="0">
                <a:solidFill>
                  <a:prstClr val="black"/>
                </a:solidFill>
                <a:latin typeface="华文宋体" panose="02010600040101010101" pitchFamily="2" charset="-122"/>
                <a:ea typeface="华文宋体" panose="02010600040101010101" pitchFamily="2" charset="-122"/>
              </a:rPr>
              <a:t>）</a:t>
            </a:r>
            <a:r>
              <a:rPr lang="en-US" altLang="zh-CN" sz="2000" dirty="0">
                <a:solidFill>
                  <a:prstClr val="black"/>
                </a:solidFill>
                <a:latin typeface="华文宋体" panose="02010600040101010101" pitchFamily="2" charset="-122"/>
                <a:ea typeface="华文宋体" panose="02010600040101010101" pitchFamily="2" charset="-122"/>
              </a:rPr>
              <a:t>.</a:t>
            </a:r>
            <a:r>
              <a:rPr lang="zh-CN" altLang="en-US" sz="2000" dirty="0">
                <a:solidFill>
                  <a:prstClr val="black"/>
                </a:solidFill>
                <a:latin typeface="华文宋体" panose="02010600040101010101" pitchFamily="2" charset="-122"/>
                <a:ea typeface="华文宋体" panose="02010600040101010101" pitchFamily="2" charset="-122"/>
              </a:rPr>
              <a:t>企业根据法院判决、调解、仲裁等发生的支出；</a:t>
            </a:r>
            <a:r>
              <a:rPr lang="en-US" altLang="zh-CN" sz="2000" dirty="0" smtClean="0">
                <a:solidFill>
                  <a:prstClr val="black"/>
                </a:solidFill>
                <a:latin typeface="华文宋体" panose="02010600040101010101" pitchFamily="2" charset="-122"/>
                <a:ea typeface="华文宋体" panose="02010600040101010101" pitchFamily="2" charset="-122"/>
              </a:rPr>
              <a:t>10</a:t>
            </a:r>
            <a:r>
              <a:rPr lang="zh-CN" altLang="en-US" sz="2000" dirty="0">
                <a:solidFill>
                  <a:prstClr val="black"/>
                </a:solidFill>
                <a:latin typeface="华文宋体" panose="02010600040101010101" pitchFamily="2" charset="-122"/>
                <a:ea typeface="华文宋体" panose="02010600040101010101" pitchFamily="2" charset="-122"/>
              </a:rPr>
              <a:t>）</a:t>
            </a:r>
            <a:r>
              <a:rPr lang="en-US" altLang="zh-CN" sz="2000" dirty="0" smtClean="0">
                <a:solidFill>
                  <a:prstClr val="black"/>
                </a:solidFill>
                <a:latin typeface="华文宋体" panose="02010600040101010101" pitchFamily="2" charset="-122"/>
                <a:ea typeface="华文宋体" panose="02010600040101010101" pitchFamily="2" charset="-122"/>
              </a:rPr>
              <a:t>.</a:t>
            </a:r>
            <a:r>
              <a:rPr lang="zh-CN" altLang="en-US" sz="2000" dirty="0">
                <a:solidFill>
                  <a:prstClr val="black"/>
                </a:solidFill>
                <a:latin typeface="华文宋体" panose="02010600040101010101" pitchFamily="2" charset="-122"/>
                <a:ea typeface="华文宋体" panose="02010600040101010101" pitchFamily="2" charset="-122"/>
              </a:rPr>
              <a:t>航空票据。等等。</a:t>
            </a:r>
            <a:endParaRPr lang="zh-CN" altLang="en-US" sz="2100" dirty="0">
              <a:solidFill>
                <a:prstClr val="black"/>
              </a:solidFill>
              <a:latin typeface="华文宋体" panose="02010600040101010101" pitchFamily="2" charset="-122"/>
              <a:ea typeface="华文宋体" panose="02010600040101010101" pitchFamily="2" charset="-122"/>
            </a:endParaRPr>
          </a:p>
          <a:p>
            <a:pPr>
              <a:lnSpc>
                <a:spcPct val="150000"/>
              </a:lnSpc>
            </a:pPr>
            <a:endParaRPr lang="zh-CN" altLang="en-US" sz="2100" dirty="0">
              <a:latin typeface="华文宋体" panose="02010600040101010101" pitchFamily="2" charset="-122"/>
              <a:ea typeface="华文宋体" panose="02010600040101010101" pitchFamily="2" charset="-122"/>
            </a:endParaRPr>
          </a:p>
        </p:txBody>
      </p:sp>
    </p:spTree>
    <p:extLst>
      <p:ext uri="{BB962C8B-B14F-4D97-AF65-F5344CB8AC3E}">
        <p14:creationId xmlns:p14="http://schemas.microsoft.com/office/powerpoint/2010/main" val="35955818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Righ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1102643" y="687506"/>
            <a:ext cx="9986713" cy="4408899"/>
          </a:xfrm>
          <a:prstGeom prst="rect">
            <a:avLst/>
          </a:prstGeom>
          <a:noFill/>
        </p:spPr>
        <p:txBody>
          <a:bodyPr wrap="square">
            <a:spAutoFit/>
          </a:bodyPr>
          <a:lstStyle/>
          <a:p>
            <a:pPr>
              <a:lnSpc>
                <a:spcPct val="150000"/>
              </a:lnSpc>
            </a:pPr>
            <a:r>
              <a:rPr lang="zh-CN" altLang="en-US" sz="2100" dirty="0">
                <a:latin typeface="华文宋体" panose="02010600040101010101" pitchFamily="2" charset="-122"/>
                <a:ea typeface="华文宋体" panose="02010600040101010101" pitchFamily="2" charset="-122"/>
              </a:rPr>
              <a:t>　     </a:t>
            </a:r>
            <a:r>
              <a:rPr lang="en-US" altLang="zh-CN" sz="2100" dirty="0">
                <a:latin typeface="华文宋体" panose="02010600040101010101" pitchFamily="2" charset="-122"/>
                <a:ea typeface="华文宋体" panose="02010600040101010101" pitchFamily="2" charset="-122"/>
              </a:rPr>
              <a:t>2.</a:t>
            </a:r>
            <a:r>
              <a:rPr lang="zh-CN" altLang="en-US" sz="2100" dirty="0">
                <a:latin typeface="华文宋体" panose="02010600040101010101" pitchFamily="2" charset="-122"/>
                <a:ea typeface="华文宋体" panose="02010600040101010101" pitchFamily="2" charset="-122"/>
              </a:rPr>
              <a:t>企业在境内发生的支出项目虽不属于应税项目，但按国家税务总局规定可以开具发票的，可以发票作为税前扣除凭证，如</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国家税务总局关于增值税发票管理若干事项的公告</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国家税务总局公告</a:t>
            </a:r>
            <a:r>
              <a:rPr lang="en-US" altLang="zh-CN" sz="2100" dirty="0">
                <a:latin typeface="华文宋体" panose="02010600040101010101" pitchFamily="2" charset="-122"/>
                <a:ea typeface="华文宋体" panose="02010600040101010101" pitchFamily="2" charset="-122"/>
              </a:rPr>
              <a:t>2017</a:t>
            </a:r>
            <a:r>
              <a:rPr lang="zh-CN" altLang="en-US" sz="2100" dirty="0">
                <a:latin typeface="华文宋体" panose="02010600040101010101" pitchFamily="2" charset="-122"/>
                <a:ea typeface="华文宋体" panose="02010600040101010101" pitchFamily="2" charset="-122"/>
              </a:rPr>
              <a:t>年第</a:t>
            </a:r>
            <a:r>
              <a:rPr lang="en-US" altLang="zh-CN" sz="2100" dirty="0">
                <a:latin typeface="华文宋体" panose="02010600040101010101" pitchFamily="2" charset="-122"/>
                <a:ea typeface="华文宋体" panose="02010600040101010101" pitchFamily="2" charset="-122"/>
              </a:rPr>
              <a:t>45</a:t>
            </a:r>
            <a:r>
              <a:rPr lang="zh-CN" altLang="en-US" sz="2100" dirty="0">
                <a:latin typeface="华文宋体" panose="02010600040101010101" pitchFamily="2" charset="-122"/>
                <a:ea typeface="华文宋体" panose="02010600040101010101" pitchFamily="2" charset="-122"/>
              </a:rPr>
              <a:t>号</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附件</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商品和服务税收分类编码表</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中规定的不征税项目等。</a:t>
            </a:r>
          </a:p>
          <a:p>
            <a:pPr>
              <a:lnSpc>
                <a:spcPct val="150000"/>
              </a:lnSpc>
            </a:pPr>
            <a:r>
              <a:rPr lang="zh-CN" altLang="en-US" sz="2100" dirty="0">
                <a:latin typeface="华文宋体" panose="02010600040101010101" pitchFamily="2" charset="-122"/>
                <a:ea typeface="华文宋体" panose="02010600040101010101" pitchFamily="2" charset="-122"/>
              </a:rPr>
              <a:t>        </a:t>
            </a:r>
            <a:r>
              <a:rPr lang="zh-CN" altLang="en-US" sz="2100" b="1" dirty="0">
                <a:latin typeface="华文宋体" panose="02010600040101010101" pitchFamily="2" charset="-122"/>
                <a:ea typeface="华文宋体" panose="02010600040101010101" pitchFamily="2" charset="-122"/>
              </a:rPr>
              <a:t>例：</a:t>
            </a:r>
            <a:r>
              <a:rPr lang="zh-CN" altLang="en-US" sz="2100" dirty="0">
                <a:latin typeface="华文宋体" panose="02010600040101010101" pitchFamily="2" charset="-122"/>
                <a:ea typeface="华文宋体" panose="02010600040101010101" pitchFamily="2" charset="-122"/>
              </a:rPr>
              <a:t>纳税人所取得的发票、收据等凭证，票据自身和内容及开具均须真实且符合相关规定；不符合规定的发票，伪造、变造、虚假的票据等不得作为有效扣除凭证。 </a:t>
            </a:r>
          </a:p>
          <a:p>
            <a:pPr>
              <a:lnSpc>
                <a:spcPct val="150000"/>
              </a:lnSpc>
            </a:pPr>
            <a:r>
              <a:rPr lang="zh-CN" altLang="en-US" sz="2100" dirty="0">
                <a:latin typeface="华文宋体" panose="02010600040101010101" pitchFamily="2" charset="-122"/>
                <a:ea typeface="华文宋体" panose="02010600040101010101" pitchFamily="2" charset="-122"/>
              </a:rPr>
              <a:t>         特殊支付项目还应将相关资料作为附件或备查资料。有些支出即使符合规定比例。也取得了有效凭证，但仍不能扣除。</a:t>
            </a:r>
          </a:p>
        </p:txBody>
      </p:sp>
    </p:spTree>
    <p:extLst>
      <p:ext uri="{BB962C8B-B14F-4D97-AF65-F5344CB8AC3E}">
        <p14:creationId xmlns:p14="http://schemas.microsoft.com/office/powerpoint/2010/main" val="32049437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1291829" y="140969"/>
            <a:ext cx="9986713" cy="5909310"/>
          </a:xfrm>
          <a:prstGeom prst="rect">
            <a:avLst/>
          </a:prstGeom>
          <a:noFill/>
        </p:spPr>
        <p:txBody>
          <a:bodyPr wrap="square">
            <a:spAutoFit/>
          </a:bodyPr>
          <a:lstStyle/>
          <a:p>
            <a:pPr>
              <a:lnSpc>
                <a:spcPct val="150000"/>
              </a:lnSpc>
            </a:pPr>
            <a:r>
              <a:rPr lang="zh-CN" altLang="en-US" sz="2100" dirty="0">
                <a:latin typeface="华文宋体" panose="02010600040101010101" pitchFamily="2" charset="-122"/>
                <a:ea typeface="华文宋体" panose="02010600040101010101" pitchFamily="2" charset="-122"/>
              </a:rPr>
              <a:t>         </a:t>
            </a:r>
            <a:r>
              <a:rPr lang="en-US" altLang="zh-CN" sz="2100" dirty="0">
                <a:latin typeface="华文宋体" panose="02010600040101010101" pitchFamily="2" charset="-122"/>
                <a:ea typeface="华文宋体" panose="02010600040101010101" pitchFamily="2" charset="-122"/>
              </a:rPr>
              <a:t>1.</a:t>
            </a:r>
            <a:r>
              <a:rPr lang="zh-CN" altLang="en-US" sz="2100" dirty="0">
                <a:latin typeface="华文宋体" panose="02010600040101010101" pitchFamily="2" charset="-122"/>
                <a:ea typeface="华文宋体" panose="02010600040101010101" pitchFamily="2" charset="-122"/>
              </a:rPr>
              <a:t>工资扣除，工资分配方案、工资结算单、企业与职工签订的劳动合同</a:t>
            </a:r>
            <a:r>
              <a:rPr lang="zh-CN" altLang="en-US" sz="2100" dirty="0" smtClean="0">
                <a:latin typeface="华文宋体" panose="02010600040101010101" pitchFamily="2" charset="-122"/>
                <a:ea typeface="华文宋体" panose="02010600040101010101" pitchFamily="2" charset="-122"/>
              </a:rPr>
              <a:t>、企业对实际发放的工资薪金，已依法履行了代扣代缴个人所得税义务。</a:t>
            </a:r>
            <a:endParaRPr lang="zh-CN" altLang="en-US" sz="2100" dirty="0">
              <a:latin typeface="华文宋体" panose="02010600040101010101" pitchFamily="2" charset="-122"/>
              <a:ea typeface="华文宋体" panose="02010600040101010101" pitchFamily="2" charset="-122"/>
            </a:endParaRPr>
          </a:p>
          <a:p>
            <a:pPr>
              <a:lnSpc>
                <a:spcPct val="150000"/>
              </a:lnSpc>
            </a:pPr>
            <a:r>
              <a:rPr lang="zh-CN" altLang="en-US" sz="2100" dirty="0">
                <a:latin typeface="华文宋体" panose="02010600040101010101" pitchFamily="2" charset="-122"/>
                <a:ea typeface="华文宋体" panose="02010600040101010101" pitchFamily="2" charset="-122"/>
              </a:rPr>
              <a:t>        企业实行股权激励的，以激励对象实际行权日该股票的收盘价格与激励对象实际行权支付价格的差额及数量计算，作为当年的工资薪金支出给予扣除，应以公告董事会决议、股权激励计划以及股票交割单（转让协议）等作为扣除凭证。</a:t>
            </a:r>
          </a:p>
          <a:p>
            <a:pPr>
              <a:lnSpc>
                <a:spcPct val="150000"/>
              </a:lnSpc>
            </a:pPr>
            <a:r>
              <a:rPr lang="zh-CN" altLang="en-US" sz="2100" dirty="0">
                <a:latin typeface="华文宋体" panose="02010600040101010101" pitchFamily="2" charset="-122"/>
                <a:ea typeface="华文宋体" panose="02010600040101010101" pitchFamily="2" charset="-122"/>
              </a:rPr>
              <a:t>        </a:t>
            </a:r>
            <a:r>
              <a:rPr lang="en-US" altLang="zh-CN" sz="2100" dirty="0">
                <a:latin typeface="华文宋体" panose="02010600040101010101" pitchFamily="2" charset="-122"/>
                <a:ea typeface="华文宋体" panose="02010600040101010101" pitchFamily="2" charset="-122"/>
              </a:rPr>
              <a:t>2.</a:t>
            </a:r>
            <a:r>
              <a:rPr lang="zh-CN" altLang="en-US" sz="2100" dirty="0">
                <a:latin typeface="华文宋体" panose="02010600040101010101" pitchFamily="2" charset="-122"/>
                <a:ea typeface="华文宋体" panose="02010600040101010101" pitchFamily="2" charset="-122"/>
              </a:rPr>
              <a:t>会议费支出，以召开会议的文件、通知、会议纪要、参会人员的签到单等能够证明会议真实性的资料以及会议费用明细单等为辅证。</a:t>
            </a:r>
          </a:p>
          <a:p>
            <a:pPr>
              <a:lnSpc>
                <a:spcPct val="150000"/>
              </a:lnSpc>
            </a:pPr>
            <a:r>
              <a:rPr lang="zh-CN" altLang="en-US" sz="2100" dirty="0">
                <a:latin typeface="华文宋体" panose="02010600040101010101" pitchFamily="2" charset="-122"/>
                <a:ea typeface="华文宋体" panose="02010600040101010101" pitchFamily="2" charset="-122"/>
              </a:rPr>
              <a:t>        </a:t>
            </a:r>
            <a:r>
              <a:rPr lang="en-US" altLang="zh-CN" sz="2100" dirty="0">
                <a:latin typeface="华文宋体" panose="02010600040101010101" pitchFamily="2" charset="-122"/>
                <a:ea typeface="华文宋体" panose="02010600040101010101" pitchFamily="2" charset="-122"/>
              </a:rPr>
              <a:t>3.</a:t>
            </a:r>
            <a:r>
              <a:rPr lang="zh-CN" altLang="en-US" sz="2100" dirty="0">
                <a:latin typeface="华文宋体" panose="02010600040101010101" pitchFamily="2" charset="-122"/>
                <a:ea typeface="华文宋体" panose="02010600040101010101" pitchFamily="2" charset="-122"/>
              </a:rPr>
              <a:t>企业集团或其成员企业统一向金融机构借款分摊给集团内部其他成员企业使用，必须取得借入方出具的从金融机构取得借款的证明文件，使用借款的房地产企业分摊的合理利息方准予在税前扣除。</a:t>
            </a:r>
            <a:endParaRPr lang="en-US" altLang="zh-CN" sz="2100" dirty="0">
              <a:latin typeface="华文宋体" panose="02010600040101010101" pitchFamily="2" charset="-122"/>
              <a:ea typeface="华文宋体" panose="02010600040101010101" pitchFamily="2" charset="-122"/>
            </a:endParaRPr>
          </a:p>
          <a:p>
            <a:pPr>
              <a:lnSpc>
                <a:spcPct val="150000"/>
              </a:lnSpc>
            </a:pPr>
            <a:r>
              <a:rPr lang="zh-CN" altLang="en-US" sz="2100" dirty="0">
                <a:latin typeface="华文宋体" panose="02010600040101010101" pitchFamily="2" charset="-122"/>
                <a:ea typeface="华文宋体" panose="02010600040101010101" pitchFamily="2" charset="-122"/>
              </a:rPr>
              <a:t>        </a:t>
            </a:r>
            <a:r>
              <a:rPr lang="en-US" altLang="zh-CN" sz="2100" dirty="0" smtClean="0">
                <a:latin typeface="华文宋体" panose="02010600040101010101" pitchFamily="2" charset="-122"/>
                <a:ea typeface="华文宋体" panose="02010600040101010101" pitchFamily="2" charset="-122"/>
              </a:rPr>
              <a:t>4</a:t>
            </a:r>
            <a:r>
              <a:rPr lang="en-US" altLang="zh-CN" sz="2100" dirty="0">
                <a:latin typeface="华文宋体" panose="02010600040101010101" pitchFamily="2" charset="-122"/>
                <a:ea typeface="华文宋体" panose="02010600040101010101" pitchFamily="2" charset="-122"/>
              </a:rPr>
              <a:t>.</a:t>
            </a:r>
            <a:r>
              <a:rPr lang="zh-CN" altLang="en-US" sz="2100" dirty="0">
                <a:latin typeface="华文宋体" panose="02010600040101010101" pitchFamily="2" charset="-122"/>
                <a:ea typeface="华文宋体" panose="02010600040101010101" pitchFamily="2" charset="-122"/>
              </a:rPr>
              <a:t>烟草企业的烟草广告费和业务宣传费支出，即使取得有效扣除凭证，也一律不得在计算应纳税所得额时扣除。</a:t>
            </a:r>
          </a:p>
        </p:txBody>
      </p:sp>
    </p:spTree>
    <p:extLst>
      <p:ext uri="{BB962C8B-B14F-4D97-AF65-F5344CB8AC3E}">
        <p14:creationId xmlns:p14="http://schemas.microsoft.com/office/powerpoint/2010/main" val="35777060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Righ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up)">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up)">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1156411" y="226963"/>
            <a:ext cx="9986713" cy="5378395"/>
          </a:xfrm>
          <a:prstGeom prst="rect">
            <a:avLst/>
          </a:prstGeom>
          <a:noFill/>
        </p:spPr>
        <p:txBody>
          <a:bodyPr wrap="square">
            <a:spAutoFit/>
          </a:bodyPr>
          <a:lstStyle/>
          <a:p>
            <a:pPr>
              <a:lnSpc>
                <a:spcPct val="150000"/>
              </a:lnSpc>
            </a:pPr>
            <a:r>
              <a:rPr lang="en-US" altLang="zh-CN" sz="2100" dirty="0">
                <a:latin typeface="华文宋体" panose="02010600040101010101" pitchFamily="2" charset="-122"/>
                <a:ea typeface="华文宋体" panose="02010600040101010101" pitchFamily="2" charset="-122"/>
              </a:rPr>
              <a:t>         5.</a:t>
            </a:r>
            <a:r>
              <a:rPr lang="zh-CN" altLang="en-US" sz="2100" dirty="0">
                <a:latin typeface="华文宋体" panose="02010600040101010101" pitchFamily="2" charset="-122"/>
                <a:ea typeface="华文宋体" panose="02010600040101010101" pitchFamily="2" charset="-122"/>
              </a:rPr>
              <a:t>发生与生产经营有关的手续费及佣金支出，应符合规定的计算依据和比例，其受托方必须是具有合法经营资格中介服务企业或个人且应签订代办协议或合同。但是，即使符合前述条件，也取得了发票作为有效扣除凭证，还应注意，除委托个人代理外</a:t>
            </a:r>
            <a:r>
              <a:rPr lang="zh-CN" altLang="en-US" sz="2100" dirty="0" smtClean="0">
                <a:latin typeface="华文宋体" panose="02010600040101010101" pitchFamily="2" charset="-122"/>
                <a:ea typeface="华文宋体" panose="02010600040101010101" pitchFamily="2" charset="-122"/>
              </a:rPr>
              <a:t>，企业以</a:t>
            </a:r>
            <a:r>
              <a:rPr lang="zh-CN" altLang="en-US" sz="2100" dirty="0">
                <a:latin typeface="华文宋体" panose="02010600040101010101" pitchFamily="2" charset="-122"/>
                <a:ea typeface="华文宋体" panose="02010600040101010101" pitchFamily="2" charset="-122"/>
              </a:rPr>
              <a:t>现金等非转账方式支付的手续费</a:t>
            </a:r>
            <a:r>
              <a:rPr lang="zh-CN" altLang="en-US" sz="2100">
                <a:latin typeface="华文宋体" panose="02010600040101010101" pitchFamily="2" charset="-122"/>
                <a:ea typeface="华文宋体" panose="02010600040101010101" pitchFamily="2" charset="-122"/>
              </a:rPr>
              <a:t>及</a:t>
            </a:r>
            <a:r>
              <a:rPr lang="zh-CN" altLang="en-US" sz="2100" smtClean="0">
                <a:latin typeface="华文宋体" panose="02010600040101010101" pitchFamily="2" charset="-122"/>
                <a:ea typeface="华文宋体" panose="02010600040101010101" pitchFamily="2" charset="-122"/>
              </a:rPr>
              <a:t>佣金不得</a:t>
            </a:r>
            <a:r>
              <a:rPr lang="zh-CN" altLang="en-US" sz="2100" dirty="0">
                <a:latin typeface="华文宋体" panose="02010600040101010101" pitchFamily="2" charset="-122"/>
                <a:ea typeface="华文宋体" panose="02010600040101010101" pitchFamily="2" charset="-122"/>
              </a:rPr>
              <a:t>在税前扣除。企业为发行权益性证券支付给有关证券承销机构的手续费及佣金也不得在税前扣除。</a:t>
            </a:r>
            <a:endParaRPr lang="en-US" altLang="zh-CN" sz="2100" dirty="0">
              <a:latin typeface="华文宋体" panose="02010600040101010101" pitchFamily="2" charset="-122"/>
              <a:ea typeface="华文宋体" panose="02010600040101010101" pitchFamily="2" charset="-122"/>
            </a:endParaRPr>
          </a:p>
          <a:p>
            <a:pPr>
              <a:lnSpc>
                <a:spcPct val="150000"/>
              </a:lnSpc>
            </a:pPr>
            <a:r>
              <a:rPr lang="zh-CN" altLang="en-US" sz="2100" dirty="0">
                <a:latin typeface="华文宋体" panose="02010600040101010101" pitchFamily="2" charset="-122"/>
                <a:ea typeface="华文宋体" panose="02010600040101010101" pitchFamily="2" charset="-122"/>
              </a:rPr>
              <a:t>         </a:t>
            </a:r>
            <a:r>
              <a:rPr lang="en-US" altLang="zh-CN" sz="2100" dirty="0">
                <a:latin typeface="华文宋体" panose="02010600040101010101" pitchFamily="2" charset="-122"/>
                <a:ea typeface="华文宋体" panose="02010600040101010101" pitchFamily="2" charset="-122"/>
              </a:rPr>
              <a:t>6.</a:t>
            </a:r>
            <a:r>
              <a:rPr lang="zh-CN" altLang="en-US" sz="2100" dirty="0">
                <a:latin typeface="华文宋体" panose="02010600040101010101" pitchFamily="2" charset="-122"/>
                <a:ea typeface="华文宋体" panose="02010600040101010101" pitchFamily="2" charset="-122"/>
              </a:rPr>
              <a:t>不征税收入用于支出所形成的费用，不得在计算应纳税所得额时扣除；用于支出所形成的资产，其计算的折旧、摊销不得在计算应纳税所得额时扣除。</a:t>
            </a:r>
            <a:endParaRPr lang="en-US" altLang="zh-CN" sz="2100" dirty="0">
              <a:latin typeface="华文宋体" panose="02010600040101010101" pitchFamily="2" charset="-122"/>
              <a:ea typeface="华文宋体" panose="02010600040101010101" pitchFamily="2" charset="-122"/>
            </a:endParaRPr>
          </a:p>
          <a:p>
            <a:pPr>
              <a:lnSpc>
                <a:spcPct val="150000"/>
              </a:lnSpc>
            </a:pPr>
            <a:r>
              <a:rPr lang="zh-CN" altLang="en-US" sz="2100" dirty="0">
                <a:latin typeface="华文宋体" panose="02010600040101010101" pitchFamily="2" charset="-122"/>
                <a:ea typeface="华文宋体" panose="02010600040101010101" pitchFamily="2" charset="-122"/>
              </a:rPr>
              <a:t>        现行企业所得税征缴方式为按季（月）预缴、年终汇算清缴。企业当年度实际发生的相关成本、费用，由于各种原因未能及时取得该成本、费用的有效凭证，在预缴季度所得税时，可暂按账面发生金额进行核算；但在汇算清缴时，应补充提供该成本、费用的有效凭证。</a:t>
            </a:r>
          </a:p>
        </p:txBody>
      </p:sp>
    </p:spTree>
    <p:extLst>
      <p:ext uri="{BB962C8B-B14F-4D97-AF65-F5344CB8AC3E}">
        <p14:creationId xmlns:p14="http://schemas.microsoft.com/office/powerpoint/2010/main" val="18643834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5BFD75-BC35-71DB-31A1-535C25DDAA42}"/>
              </a:ext>
            </a:extLst>
          </p:cNvPr>
          <p:cNvSpPr>
            <a:spLocks noGrp="1"/>
          </p:cNvSpPr>
          <p:nvPr>
            <p:ph type="title"/>
          </p:nvPr>
        </p:nvSpPr>
        <p:spPr>
          <a:xfrm>
            <a:off x="2891030" y="2493585"/>
            <a:ext cx="6214241" cy="1325563"/>
          </a:xfrm>
        </p:spPr>
        <p:txBody>
          <a:bodyPr>
            <a:noAutofit/>
          </a:bodyPr>
          <a:lstStyle/>
          <a:p>
            <a:r>
              <a:rPr lang="zh-CN" altLang="en-US" sz="9600" dirty="0">
                <a:latin typeface="隶书" panose="02010509060101010101" pitchFamily="49" charset="-122"/>
                <a:ea typeface="隶书" panose="02010509060101010101" pitchFamily="49" charset="-122"/>
              </a:rPr>
              <a:t> 谢    谢</a:t>
            </a:r>
          </a:p>
        </p:txBody>
      </p:sp>
    </p:spTree>
    <p:extLst>
      <p:ext uri="{BB962C8B-B14F-4D97-AF65-F5344CB8AC3E}">
        <p14:creationId xmlns:p14="http://schemas.microsoft.com/office/powerpoint/2010/main" val="12241310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1830870" y="342108"/>
            <a:ext cx="9082295" cy="5873403"/>
          </a:xfrm>
          <a:prstGeom prst="rect">
            <a:avLst/>
          </a:prstGeom>
          <a:noFill/>
        </p:spPr>
        <p:txBody>
          <a:bodyPr wrap="square">
            <a:spAutoFit/>
          </a:bodyPr>
          <a:lstStyle/>
          <a:p>
            <a:pPr>
              <a:lnSpc>
                <a:spcPct val="150000"/>
              </a:lnSpc>
            </a:pPr>
            <a:r>
              <a:rPr lang="zh-CN" altLang="en-US" sz="2200" dirty="0">
                <a:latin typeface="华文宋体" panose="02010600040101010101" pitchFamily="2" charset="-122"/>
                <a:ea typeface="华文宋体" panose="02010600040101010101" pitchFamily="2" charset="-122"/>
              </a:rPr>
              <a:t>下面跟大家一起探讨文件的精神内容：</a:t>
            </a:r>
            <a:endParaRPr lang="en-US" altLang="zh-CN" sz="2200" dirty="0">
              <a:latin typeface="华文宋体" panose="02010600040101010101" pitchFamily="2" charset="-122"/>
              <a:ea typeface="华文宋体" panose="02010600040101010101" pitchFamily="2" charset="-122"/>
            </a:endParaRPr>
          </a:p>
          <a:p>
            <a:pPr>
              <a:lnSpc>
                <a:spcPct val="150000"/>
              </a:lnSpc>
            </a:pPr>
            <a:r>
              <a:rPr lang="zh-CN" altLang="en-US" sz="2200" dirty="0">
                <a:latin typeface="华文宋体" panose="02010600040101010101" pitchFamily="2" charset="-122"/>
                <a:ea typeface="华文宋体" panose="02010600040101010101" pitchFamily="2" charset="-122"/>
              </a:rPr>
              <a:t>准备分三段讨论，第一段：</a:t>
            </a:r>
            <a:endParaRPr lang="en-US" altLang="zh-CN" sz="2200" dirty="0">
              <a:latin typeface="华文宋体" panose="02010600040101010101" pitchFamily="2" charset="-122"/>
              <a:ea typeface="华文宋体" panose="02010600040101010101" pitchFamily="2" charset="-122"/>
            </a:endParaRPr>
          </a:p>
          <a:p>
            <a:pPr algn="just">
              <a:lnSpc>
                <a:spcPct val="150000"/>
              </a:lnSpc>
              <a:spcBef>
                <a:spcPts val="1300"/>
              </a:spcBef>
              <a:spcAft>
                <a:spcPts val="1300"/>
              </a:spcAft>
            </a:pPr>
            <a:r>
              <a:rPr lang="en-US" altLang="zh-CN" sz="2200" b="1" kern="100" dirty="0">
                <a:effectLst/>
                <a:latin typeface="华文宋体" panose="02010600040101010101" pitchFamily="2" charset="-122"/>
                <a:ea typeface="华文宋体" panose="02010600040101010101" pitchFamily="2" charset="-122"/>
                <a:cs typeface="Times New Roman" panose="02020603050405020304" pitchFamily="18" charset="0"/>
              </a:rPr>
              <a:t>  </a:t>
            </a:r>
            <a:r>
              <a:rPr lang="zh-CN" altLang="zh-CN" sz="2200" b="1" kern="100" dirty="0">
                <a:effectLst/>
                <a:latin typeface="华文宋体" panose="02010600040101010101" pitchFamily="2" charset="-122"/>
                <a:ea typeface="华文宋体" panose="02010600040101010101" pitchFamily="2" charset="-122"/>
                <a:cs typeface="Times New Roman" panose="02020603050405020304" pitchFamily="18" charset="0"/>
              </a:rPr>
              <a:t>（一）适用的范围</a:t>
            </a:r>
          </a:p>
          <a:p>
            <a:pPr indent="355600" algn="just">
              <a:lnSpc>
                <a:spcPct val="150000"/>
              </a:lnSpc>
            </a:pPr>
            <a:r>
              <a:rPr lang="en-US" altLang="zh-CN" sz="2200" kern="100" dirty="0">
                <a:effectLst/>
                <a:latin typeface="华文宋体" panose="02010600040101010101" pitchFamily="2" charset="-122"/>
                <a:ea typeface="华文宋体" panose="02010600040101010101" pitchFamily="2" charset="-122"/>
                <a:cs typeface="Times New Roman" panose="02020603050405020304" pitchFamily="18" charset="0"/>
              </a:rPr>
              <a:t>1</a:t>
            </a:r>
            <a:r>
              <a:rPr lang="zh-CN" altLang="zh-CN" sz="2200" kern="100" dirty="0">
                <a:effectLst/>
                <a:latin typeface="华文宋体" panose="02010600040101010101" pitchFamily="2" charset="-122"/>
                <a:ea typeface="华文宋体" panose="02010600040101010101" pitchFamily="2" charset="-122"/>
                <a:cs typeface="Times New Roman" panose="02020603050405020304" pitchFamily="18" charset="0"/>
              </a:rPr>
              <a:t>、什么叫税前扣除凭证</a:t>
            </a:r>
            <a:r>
              <a:rPr lang="en-US" altLang="zh-CN" sz="2200" kern="100" dirty="0">
                <a:effectLst/>
                <a:latin typeface="华文宋体" panose="02010600040101010101" pitchFamily="2" charset="-122"/>
                <a:ea typeface="华文宋体" panose="02010600040101010101" pitchFamily="2" charset="-122"/>
                <a:cs typeface="Times New Roman" panose="02020603050405020304" pitchFamily="18" charset="0"/>
              </a:rPr>
              <a:t>,</a:t>
            </a:r>
            <a:r>
              <a:rPr lang="zh-CN" altLang="zh-CN" sz="2200" kern="100" dirty="0">
                <a:effectLst/>
                <a:latin typeface="华文宋体" panose="02010600040101010101" pitchFamily="2" charset="-122"/>
                <a:ea typeface="华文宋体" panose="02010600040101010101" pitchFamily="2" charset="-122"/>
                <a:cs typeface="Times New Roman" panose="02020603050405020304" pitchFamily="18" charset="0"/>
              </a:rPr>
              <a:t>：税前扣除凭证是指企业在计算企业所得税应纳税所得额时，证明与取得收入有关的、合理的支出，实际发生，并据以税前扣除的各类凭证。 </a:t>
            </a:r>
          </a:p>
          <a:p>
            <a:pPr indent="355600" algn="just">
              <a:lnSpc>
                <a:spcPct val="150000"/>
              </a:lnSpc>
            </a:pPr>
            <a:r>
              <a:rPr lang="zh-CN" altLang="zh-CN" sz="2200" kern="100" dirty="0">
                <a:effectLst/>
                <a:latin typeface="华文宋体" panose="02010600040101010101" pitchFamily="2" charset="-122"/>
                <a:ea typeface="华文宋体" panose="02010600040101010101" pitchFamily="2" charset="-122"/>
                <a:cs typeface="Times New Roman" panose="02020603050405020304" pitchFamily="18" charset="0"/>
              </a:rPr>
              <a:t>从这一点来看支出凭证二点，</a:t>
            </a:r>
            <a:endParaRPr lang="en-US" altLang="zh-CN" sz="2200" kern="100" dirty="0">
              <a:effectLst/>
              <a:latin typeface="华文宋体" panose="02010600040101010101" pitchFamily="2" charset="-122"/>
              <a:ea typeface="华文宋体" panose="02010600040101010101" pitchFamily="2" charset="-122"/>
              <a:cs typeface="Times New Roman" panose="02020603050405020304" pitchFamily="18" charset="0"/>
            </a:endParaRPr>
          </a:p>
          <a:p>
            <a:pPr indent="355600" algn="just">
              <a:lnSpc>
                <a:spcPct val="150000"/>
              </a:lnSpc>
            </a:pPr>
            <a:r>
              <a:rPr lang="zh-CN" altLang="zh-CN" sz="2200" kern="100" dirty="0">
                <a:effectLst/>
                <a:latin typeface="华文宋体" panose="02010600040101010101" pitchFamily="2" charset="-122"/>
                <a:ea typeface="华文宋体" panose="02010600040101010101" pitchFamily="2" charset="-122"/>
                <a:cs typeface="Times New Roman" panose="02020603050405020304" pitchFamily="18" charset="0"/>
              </a:rPr>
              <a:t>一是，与收入有关的。</a:t>
            </a:r>
            <a:endParaRPr lang="en-US" altLang="zh-CN" sz="2200" kern="100" dirty="0">
              <a:effectLst/>
              <a:latin typeface="华文宋体" panose="02010600040101010101" pitchFamily="2" charset="-122"/>
              <a:ea typeface="华文宋体" panose="02010600040101010101" pitchFamily="2" charset="-122"/>
              <a:cs typeface="Times New Roman" panose="02020603050405020304" pitchFamily="18" charset="0"/>
            </a:endParaRPr>
          </a:p>
          <a:p>
            <a:pPr indent="355600" algn="just">
              <a:lnSpc>
                <a:spcPct val="150000"/>
              </a:lnSpc>
            </a:pPr>
            <a:r>
              <a:rPr lang="zh-CN" altLang="zh-CN" sz="2200" kern="100" dirty="0">
                <a:effectLst/>
                <a:latin typeface="华文宋体" panose="02010600040101010101" pitchFamily="2" charset="-122"/>
                <a:ea typeface="华文宋体" panose="02010600040101010101" pitchFamily="2" charset="-122"/>
                <a:cs typeface="Times New Roman" panose="02020603050405020304" pitchFamily="18" charset="0"/>
              </a:rPr>
              <a:t>二是，税前扣除的凭证。这样来看就要划分好与收入有关的界线和税前扣除的凭证，减少纳税风险点。</a:t>
            </a:r>
          </a:p>
          <a:p>
            <a:endParaRPr lang="zh-CN" altLang="en-US" sz="2400"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32108447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Right)">
                                      <p:cBhvr>
                                        <p:cTn id="27" dur="500"/>
                                        <p:tgtEl>
                                          <p:spTgt spid="3">
                                            <p:txEl>
                                              <p:pRg st="4" end="4"/>
                                            </p:txEl>
                                          </p:spTgt>
                                        </p:tgtEl>
                                      </p:cBhvr>
                                    </p:animEffect>
                                  </p:childTnLst>
                                </p:cTn>
                              </p:par>
                              <p:par>
                                <p:cTn id="28" presetID="18" presetClass="entr" presetSubtype="6"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strips(downRight)">
                                      <p:cBhvr>
                                        <p:cTn id="30" dur="500"/>
                                        <p:tgtEl>
                                          <p:spTgt spid="3">
                                            <p:txEl>
                                              <p:pRg st="5" end="5"/>
                                            </p:txEl>
                                          </p:spTgt>
                                        </p:tgtEl>
                                      </p:cBhvr>
                                    </p:animEffect>
                                  </p:childTnLst>
                                </p:cTn>
                              </p:par>
                              <p:par>
                                <p:cTn id="31" presetID="18" presetClass="entr" presetSubtype="6"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strips(downRight)">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1540170" y="944781"/>
            <a:ext cx="9082295" cy="4524315"/>
          </a:xfrm>
          <a:prstGeom prst="rect">
            <a:avLst/>
          </a:prstGeom>
          <a:noFill/>
        </p:spPr>
        <p:txBody>
          <a:bodyPr wrap="square">
            <a:spAutoFit/>
          </a:bodyPr>
          <a:lstStyle/>
          <a:p>
            <a:pPr>
              <a:lnSpc>
                <a:spcPct val="150000"/>
              </a:lnSpc>
            </a:pPr>
            <a:r>
              <a:rPr lang="en-US" altLang="zh-CN" sz="2200" dirty="0">
                <a:latin typeface="华文宋体" panose="02010600040101010101" pitchFamily="2" charset="-122"/>
                <a:ea typeface="华文宋体" panose="02010600040101010101" pitchFamily="2" charset="-122"/>
              </a:rPr>
              <a:t>         2</a:t>
            </a:r>
            <a:r>
              <a:rPr lang="zh-CN" altLang="en-US" sz="2200" dirty="0">
                <a:latin typeface="华文宋体" panose="02010600040101010101" pitchFamily="2" charset="-122"/>
                <a:ea typeface="华文宋体" panose="02010600040101010101" pitchFamily="2" charset="-122"/>
              </a:rPr>
              <a:t>、本办法与</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中华人民共和国企业所得税法</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中华人民共和国税收征收管理法</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中华人民共和国发票管理办法</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及其实施细则、及国家税务总局制定的各种税收规范性文件的关系。</a:t>
            </a:r>
          </a:p>
          <a:p>
            <a:pPr>
              <a:lnSpc>
                <a:spcPct val="150000"/>
              </a:lnSpc>
            </a:pPr>
            <a:r>
              <a:rPr lang="zh-CN" altLang="en-US" sz="2200" dirty="0">
                <a:latin typeface="华文宋体" panose="02010600040101010101" pitchFamily="2" charset="-122"/>
                <a:ea typeface="华文宋体" panose="02010600040101010101" pitchFamily="2" charset="-122"/>
              </a:rPr>
              <a:t>        由于上述规定未对税前扣除凭证做出系统规定和具体解释，存在管理规定较为分散、征纳双方认识存在分歧，税前扣除凭证种类多、源头广、情形多，不利于操作。此文明确了税前扣除凭证的相关概念、适用范围、管理原则、种类、基本情形税务处理、特殊情形税务处理等。保障纳税人的合法权益。</a:t>
            </a:r>
          </a:p>
          <a:p>
            <a:endParaRPr lang="zh-CN" altLang="en-US" sz="2400"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17800486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1166821" y="434188"/>
            <a:ext cx="10118035" cy="4708981"/>
          </a:xfrm>
          <a:prstGeom prst="rect">
            <a:avLst/>
          </a:prstGeom>
          <a:noFill/>
        </p:spPr>
        <p:txBody>
          <a:bodyPr wrap="square">
            <a:spAutoFit/>
          </a:bodyPr>
          <a:lstStyle/>
          <a:p>
            <a:pPr>
              <a:lnSpc>
                <a:spcPct val="150000"/>
              </a:lnSpc>
            </a:pPr>
            <a:r>
              <a:rPr lang="en-US" altLang="zh-CN" sz="2000" dirty="0">
                <a:latin typeface="华文宋体" panose="02010600040101010101" pitchFamily="2" charset="-122"/>
                <a:ea typeface="华文宋体" panose="02010600040101010101" pitchFamily="2" charset="-122"/>
              </a:rPr>
              <a:t>        3</a:t>
            </a:r>
            <a:r>
              <a:rPr lang="zh-CN" altLang="en-US" sz="2000" dirty="0">
                <a:latin typeface="华文宋体" panose="02010600040101010101" pitchFamily="2" charset="-122"/>
                <a:ea typeface="华文宋体" panose="02010600040101010101" pitchFamily="2" charset="-122"/>
              </a:rPr>
              <a:t>、适用的范围</a:t>
            </a:r>
            <a:r>
              <a:rPr lang="zh-CN" altLang="en-US" sz="2000" dirty="0" smtClean="0">
                <a:latin typeface="华文宋体" panose="02010600040101010101" pitchFamily="2" charset="-122"/>
                <a:ea typeface="华文宋体" panose="02010600040101010101" pitchFamily="2" charset="-122"/>
              </a:rPr>
              <a:t>：</a:t>
            </a:r>
            <a:r>
              <a:rPr lang="en-US" altLang="zh-CN" sz="2000" dirty="0" smtClean="0">
                <a:latin typeface="华文宋体" panose="02010600040101010101" pitchFamily="2" charset="-122"/>
                <a:ea typeface="华文宋体" panose="02010600040101010101" pitchFamily="2" charset="-122"/>
              </a:rPr>
              <a:t>《</a:t>
            </a:r>
            <a:r>
              <a:rPr lang="zh-CN" altLang="en-US" sz="2000" dirty="0">
                <a:latin typeface="华文宋体" panose="02010600040101010101" pitchFamily="2" charset="-122"/>
                <a:ea typeface="华文宋体" panose="02010600040101010101" pitchFamily="2" charset="-122"/>
              </a:rPr>
              <a:t>企业所得税税前扣除凭证管理办法</a:t>
            </a:r>
            <a:r>
              <a:rPr lang="en-US" altLang="zh-CN" sz="2000" dirty="0">
                <a:latin typeface="华文宋体" panose="02010600040101010101" pitchFamily="2" charset="-122"/>
                <a:ea typeface="华文宋体" panose="02010600040101010101" pitchFamily="2" charset="-122"/>
              </a:rPr>
              <a:t>》</a:t>
            </a:r>
            <a:r>
              <a:rPr lang="zh-CN" altLang="en-US" sz="2000" dirty="0">
                <a:latin typeface="华文宋体" panose="02010600040101010101" pitchFamily="2" charset="-122"/>
                <a:ea typeface="华文宋体" panose="02010600040101010101" pitchFamily="2" charset="-122"/>
              </a:rPr>
              <a:t>第三条规定；本办法所称企业是指企业所得税法及其实施条例（以下简称实施条例）规定的居民企业和非居民企业。</a:t>
            </a:r>
            <a:endParaRPr lang="en-US" altLang="zh-CN" sz="2000" dirty="0">
              <a:latin typeface="华文宋体" panose="02010600040101010101" pitchFamily="2" charset="-122"/>
              <a:ea typeface="华文宋体" panose="02010600040101010101" pitchFamily="2" charset="-122"/>
            </a:endParaRPr>
          </a:p>
          <a:p>
            <a:pPr>
              <a:lnSpc>
                <a:spcPct val="150000"/>
              </a:lnSpc>
            </a:pPr>
            <a:r>
              <a:rPr lang="zh-CN" altLang="en-US" sz="2000" b="1" dirty="0">
                <a:latin typeface="华文宋体" panose="02010600040101010101" pitchFamily="2" charset="-122"/>
                <a:ea typeface="华文宋体" panose="02010600040101010101" pitchFamily="2" charset="-122"/>
              </a:rPr>
              <a:t>        例：</a:t>
            </a:r>
            <a:r>
              <a:rPr lang="zh-CN" altLang="en-US" sz="2000" dirty="0">
                <a:latin typeface="华文宋体" panose="02010600040101010101" pitchFamily="2" charset="-122"/>
                <a:ea typeface="华文宋体" panose="02010600040101010101" pitchFamily="2" charset="-122"/>
              </a:rPr>
              <a:t>根据</a:t>
            </a:r>
            <a:r>
              <a:rPr lang="en-US" altLang="zh-CN" sz="2000" dirty="0">
                <a:latin typeface="华文宋体" panose="02010600040101010101" pitchFamily="2" charset="-122"/>
                <a:ea typeface="华文宋体" panose="02010600040101010101" pitchFamily="2" charset="-122"/>
              </a:rPr>
              <a:t>《</a:t>
            </a:r>
            <a:r>
              <a:rPr lang="zh-CN" altLang="en-US" sz="2000" dirty="0">
                <a:latin typeface="华文宋体" panose="02010600040101010101" pitchFamily="2" charset="-122"/>
                <a:ea typeface="华文宋体" panose="02010600040101010101" pitchFamily="2" charset="-122"/>
              </a:rPr>
              <a:t>发票管理办法</a:t>
            </a:r>
            <a:r>
              <a:rPr lang="en-US" altLang="zh-CN" sz="2000" dirty="0">
                <a:latin typeface="华文宋体" panose="02010600040101010101" pitchFamily="2" charset="-122"/>
                <a:ea typeface="华文宋体" panose="02010600040101010101" pitchFamily="2" charset="-122"/>
              </a:rPr>
              <a:t>》</a:t>
            </a:r>
            <a:r>
              <a:rPr lang="zh-CN" altLang="en-US" sz="2000" dirty="0">
                <a:latin typeface="华文宋体" panose="02010600040101010101" pitchFamily="2" charset="-122"/>
                <a:ea typeface="华文宋体" panose="02010600040101010101" pitchFamily="2" charset="-122"/>
              </a:rPr>
              <a:t>第二十条规定：所有单位和从事生产、经营活动的个人在购买商品、接受服务以及从事其他经营活动支付款项，应当向收款方取得发票。取得发票时，不得要求变更品名和金额。及第二十一条规定：不符合规定的发票，不得作为财务报销凭证，任何单位和个人有权拒收。</a:t>
            </a:r>
          </a:p>
          <a:p>
            <a:pPr>
              <a:lnSpc>
                <a:spcPct val="150000"/>
              </a:lnSpc>
            </a:pPr>
            <a:r>
              <a:rPr lang="zh-CN" altLang="en-US" sz="2000" dirty="0">
                <a:latin typeface="华文宋体" panose="02010600040101010101" pitchFamily="2" charset="-122"/>
                <a:ea typeface="华文宋体" panose="02010600040101010101" pitchFamily="2" charset="-122"/>
              </a:rPr>
              <a:t>        又根据</a:t>
            </a:r>
            <a:r>
              <a:rPr lang="en-US" altLang="zh-CN" sz="2000" dirty="0">
                <a:latin typeface="华文宋体" panose="02010600040101010101" pitchFamily="2" charset="-122"/>
                <a:ea typeface="华文宋体" panose="02010600040101010101" pitchFamily="2" charset="-122"/>
              </a:rPr>
              <a:t>《</a:t>
            </a:r>
            <a:r>
              <a:rPr lang="zh-CN" altLang="en-US" sz="2000" dirty="0">
                <a:latin typeface="华文宋体" panose="02010600040101010101" pitchFamily="2" charset="-122"/>
                <a:ea typeface="华文宋体" panose="02010600040101010101" pitchFamily="2" charset="-122"/>
              </a:rPr>
              <a:t>税收征管法</a:t>
            </a:r>
            <a:r>
              <a:rPr lang="en-US" altLang="zh-CN" sz="2000" dirty="0">
                <a:latin typeface="华文宋体" panose="02010600040101010101" pitchFamily="2" charset="-122"/>
                <a:ea typeface="华文宋体" panose="02010600040101010101" pitchFamily="2" charset="-122"/>
              </a:rPr>
              <a:t>》</a:t>
            </a:r>
            <a:r>
              <a:rPr lang="zh-CN" altLang="en-US" sz="2000" dirty="0">
                <a:latin typeface="华文宋体" panose="02010600040101010101" pitchFamily="2" charset="-122"/>
                <a:ea typeface="华文宋体" panose="02010600040101010101" pitchFamily="2" charset="-122"/>
              </a:rPr>
              <a:t>：第十九条，纳税人、扣缴义务人按照有关法律、行政法规和国务院财政、税务主管部门的规定设置帐簿，根据合法、有效凭证记帐，进行核算。</a:t>
            </a:r>
          </a:p>
          <a:p>
            <a:pPr>
              <a:lnSpc>
                <a:spcPct val="150000"/>
              </a:lnSpc>
            </a:pPr>
            <a:r>
              <a:rPr lang="zh-CN" altLang="en-US" sz="2000" dirty="0">
                <a:latin typeface="华文宋体" panose="02010600040101010101" pitchFamily="2" charset="-122"/>
                <a:ea typeface="华文宋体" panose="02010600040101010101" pitchFamily="2" charset="-122"/>
              </a:rPr>
              <a:t>        显然不符合规定的发票，不得作为税收凭证。则包括公司、非公司制企业法人、企业分支机构、个人独资企业、合伙企业和其他企业。</a:t>
            </a:r>
          </a:p>
        </p:txBody>
      </p:sp>
    </p:spTree>
    <p:extLst>
      <p:ext uri="{BB962C8B-B14F-4D97-AF65-F5344CB8AC3E}">
        <p14:creationId xmlns:p14="http://schemas.microsoft.com/office/powerpoint/2010/main" val="239591238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1311965" y="451439"/>
            <a:ext cx="10118035" cy="5084918"/>
          </a:xfrm>
          <a:prstGeom prst="rect">
            <a:avLst/>
          </a:prstGeom>
          <a:noFill/>
        </p:spPr>
        <p:txBody>
          <a:bodyPr wrap="square">
            <a:spAutoFit/>
          </a:bodyPr>
          <a:lstStyle/>
          <a:p>
            <a:pPr>
              <a:lnSpc>
                <a:spcPct val="150000"/>
              </a:lnSpc>
            </a:pPr>
            <a:r>
              <a:rPr lang="zh-CN" altLang="en-US" sz="2000" dirty="0">
                <a:latin typeface="华文宋体" panose="02010600040101010101" pitchFamily="2" charset="-122"/>
                <a:ea typeface="华文宋体" panose="02010600040101010101" pitchFamily="2" charset="-122"/>
              </a:rPr>
              <a:t>     </a:t>
            </a:r>
            <a:r>
              <a:rPr lang="zh-CN" altLang="en-US" dirty="0">
                <a:latin typeface="华文宋体" panose="02010600040101010101" pitchFamily="2" charset="-122"/>
                <a:ea typeface="华文宋体" panose="02010600040101010101" pitchFamily="2" charset="-122"/>
              </a:rPr>
              <a:t>（二）基本原则：</a:t>
            </a:r>
          </a:p>
          <a:p>
            <a:pPr>
              <a:lnSpc>
                <a:spcPct val="150000"/>
              </a:lnSpc>
            </a:pPr>
            <a:r>
              <a:rPr lang="en-US" altLang="zh-CN" dirty="0">
                <a:latin typeface="华文宋体" panose="02010600040101010101" pitchFamily="2" charset="-122"/>
                <a:ea typeface="华文宋体" panose="02010600040101010101" pitchFamily="2" charset="-122"/>
              </a:rPr>
              <a:t>         1</a:t>
            </a:r>
            <a:r>
              <a:rPr lang="zh-CN" altLang="en-US" dirty="0">
                <a:latin typeface="华文宋体" panose="02010600040101010101" pitchFamily="2" charset="-122"/>
                <a:ea typeface="华文宋体" panose="02010600040101010101" pitchFamily="2" charset="-122"/>
              </a:rPr>
              <a:t>、</a:t>
            </a:r>
            <a:r>
              <a:rPr lang="en-US" altLang="zh-CN" dirty="0">
                <a:latin typeface="华文宋体" panose="02010600040101010101" pitchFamily="2" charset="-122"/>
                <a:ea typeface="华文宋体" panose="02010600040101010101" pitchFamily="2" charset="-122"/>
              </a:rPr>
              <a:t>《</a:t>
            </a:r>
            <a:r>
              <a:rPr lang="zh-CN" altLang="en-US" dirty="0">
                <a:latin typeface="华文宋体" panose="02010600040101010101" pitchFamily="2" charset="-122"/>
                <a:ea typeface="华文宋体" panose="02010600040101010101" pitchFamily="2" charset="-122"/>
              </a:rPr>
              <a:t>企业所得税税前扣除凭证管理办法</a:t>
            </a:r>
            <a:r>
              <a:rPr lang="en-US" altLang="zh-CN" dirty="0">
                <a:latin typeface="华文宋体" panose="02010600040101010101" pitchFamily="2" charset="-122"/>
                <a:ea typeface="华文宋体" panose="02010600040101010101" pitchFamily="2" charset="-122"/>
              </a:rPr>
              <a:t>》</a:t>
            </a:r>
            <a:r>
              <a:rPr lang="zh-CN" altLang="en-US" dirty="0">
                <a:latin typeface="华文宋体" panose="02010600040101010101" pitchFamily="2" charset="-122"/>
                <a:ea typeface="华文宋体" panose="02010600040101010101" pitchFamily="2" charset="-122"/>
              </a:rPr>
              <a:t>第四条规定税前扣除凭证在管理中遵循真实性、合法性、关联性原则。</a:t>
            </a:r>
          </a:p>
          <a:p>
            <a:pPr>
              <a:lnSpc>
                <a:spcPct val="150000"/>
              </a:lnSpc>
            </a:pPr>
            <a:r>
              <a:rPr lang="en-US" altLang="zh-CN" dirty="0">
                <a:latin typeface="华文宋体" panose="02010600040101010101" pitchFamily="2" charset="-122"/>
                <a:ea typeface="华文宋体" panose="02010600040101010101" pitchFamily="2" charset="-122"/>
              </a:rPr>
              <a:t>         1</a:t>
            </a:r>
            <a:r>
              <a:rPr lang="zh-CN" altLang="en-US" dirty="0">
                <a:latin typeface="华文宋体" panose="02010600040101010101" pitchFamily="2" charset="-122"/>
                <a:ea typeface="华文宋体" panose="02010600040101010101" pitchFamily="2" charset="-122"/>
              </a:rPr>
              <a:t>）、真实性是指税前扣除凭证反映的经济业务真实，且支出已经实际发生，并准予扣除项目</a:t>
            </a:r>
          </a:p>
          <a:p>
            <a:pPr>
              <a:lnSpc>
                <a:spcPct val="150000"/>
              </a:lnSpc>
            </a:pPr>
            <a:r>
              <a:rPr lang="zh-CN" altLang="en-US" dirty="0">
                <a:latin typeface="华文宋体" panose="02010600040101010101" pitchFamily="2" charset="-122"/>
                <a:ea typeface="华文宋体" panose="02010600040101010101" pitchFamily="2" charset="-122"/>
              </a:rPr>
              <a:t>　　企业实际发生的与取得收入有关的、合理的支出，包括成本、费用、税金、损失和其他支出，准予在计算应纳税所得额时扣除。</a:t>
            </a:r>
            <a:endParaRPr lang="en-US" altLang="zh-CN" dirty="0">
              <a:latin typeface="华文宋体" panose="02010600040101010101" pitchFamily="2" charset="-122"/>
              <a:ea typeface="华文宋体" panose="02010600040101010101" pitchFamily="2" charset="-122"/>
            </a:endParaRPr>
          </a:p>
          <a:p>
            <a:pPr>
              <a:lnSpc>
                <a:spcPct val="150000"/>
              </a:lnSpc>
            </a:pPr>
            <a:r>
              <a:rPr lang="en-US" altLang="zh-CN" dirty="0">
                <a:latin typeface="华文宋体" panose="02010600040101010101" pitchFamily="2" charset="-122"/>
                <a:ea typeface="华文宋体" panose="02010600040101010101" pitchFamily="2" charset="-122"/>
              </a:rPr>
              <a:t>        —―</a:t>
            </a:r>
            <a:r>
              <a:rPr lang="zh-CN" altLang="en-US" dirty="0">
                <a:latin typeface="华文宋体" panose="02010600040101010101" pitchFamily="2" charset="-122"/>
                <a:ea typeface="华文宋体" panose="02010600040101010101" pitchFamily="2" charset="-122"/>
              </a:rPr>
              <a:t>支出是指与</a:t>
            </a:r>
            <a:r>
              <a:rPr lang="zh-CN" altLang="en-US" u="sng" dirty="0">
                <a:latin typeface="华文宋体" panose="02010600040101010101" pitchFamily="2" charset="-122"/>
                <a:ea typeface="华文宋体" panose="02010600040101010101" pitchFamily="2" charset="-122"/>
              </a:rPr>
              <a:t>取得收入直接相关的支出</a:t>
            </a:r>
            <a:r>
              <a:rPr lang="zh-CN" altLang="en-US" dirty="0">
                <a:latin typeface="华文宋体" panose="02010600040101010101" pitchFamily="2" charset="-122"/>
                <a:ea typeface="华文宋体" panose="02010600040101010101" pitchFamily="2" charset="-122"/>
              </a:rPr>
              <a:t>。</a:t>
            </a:r>
          </a:p>
          <a:p>
            <a:pPr>
              <a:lnSpc>
                <a:spcPct val="150000"/>
              </a:lnSpc>
            </a:pPr>
            <a:r>
              <a:rPr lang="zh-CN" altLang="en-US" dirty="0">
                <a:latin typeface="华文宋体" panose="02010600040101010101" pitchFamily="2" charset="-122"/>
                <a:ea typeface="华文宋体" panose="02010600040101010101" pitchFamily="2" charset="-122"/>
              </a:rPr>
              <a:t>　　</a:t>
            </a:r>
            <a:r>
              <a:rPr lang="en-US" altLang="zh-CN" dirty="0">
                <a:latin typeface="华文宋体" panose="02010600040101010101" pitchFamily="2" charset="-122"/>
                <a:ea typeface="华文宋体" panose="02010600040101010101" pitchFamily="2" charset="-122"/>
              </a:rPr>
              <a:t>——</a:t>
            </a:r>
            <a:r>
              <a:rPr lang="zh-CN" altLang="en-US" dirty="0">
                <a:latin typeface="华文宋体" panose="02010600040101010101" pitchFamily="2" charset="-122"/>
                <a:ea typeface="华文宋体" panose="02010600040101010101" pitchFamily="2" charset="-122"/>
              </a:rPr>
              <a:t>合理的支出是指符合生产经营活动常规，应当计入当期损益或者有关资产成本的必要和正常的支出。</a:t>
            </a:r>
          </a:p>
          <a:p>
            <a:pPr>
              <a:lnSpc>
                <a:spcPct val="150000"/>
              </a:lnSpc>
            </a:pPr>
            <a:r>
              <a:rPr lang="zh-CN" altLang="en-US" dirty="0">
                <a:latin typeface="华文宋体" panose="02010600040101010101" pitchFamily="2" charset="-122"/>
                <a:ea typeface="华文宋体" panose="02010600040101010101" pitchFamily="2" charset="-122"/>
              </a:rPr>
              <a:t>　    企业的</a:t>
            </a:r>
            <a:r>
              <a:rPr lang="zh-CN" altLang="en-US" u="sng" dirty="0">
                <a:latin typeface="华文宋体" panose="02010600040101010101" pitchFamily="2" charset="-122"/>
                <a:ea typeface="华文宋体" panose="02010600040101010101" pitchFamily="2" charset="-122"/>
              </a:rPr>
              <a:t>不征税收入用于支出所形成的费用或者财产，不得扣除</a:t>
            </a:r>
            <a:r>
              <a:rPr lang="zh-CN" altLang="en-US" dirty="0">
                <a:latin typeface="华文宋体" panose="02010600040101010101" pitchFamily="2" charset="-122"/>
                <a:ea typeface="华文宋体" panose="02010600040101010101" pitchFamily="2" charset="-122"/>
              </a:rPr>
              <a:t>或者计算对应的折旧、摊销扣除。</a:t>
            </a:r>
          </a:p>
          <a:p>
            <a:pPr>
              <a:lnSpc>
                <a:spcPct val="150000"/>
              </a:lnSpc>
            </a:pPr>
            <a:r>
              <a:rPr lang="zh-CN" altLang="en-US" dirty="0">
                <a:latin typeface="华文宋体" panose="02010600040101010101" pitchFamily="2" charset="-122"/>
                <a:ea typeface="华文宋体" panose="02010600040101010101" pitchFamily="2" charset="-122"/>
              </a:rPr>
              <a:t>　　除企业所得税法和实施条例另有规定外，企业实际发生的成本、费用、税金、损失和其他支出，</a:t>
            </a:r>
            <a:r>
              <a:rPr lang="zh-CN" altLang="en-US" u="sng" dirty="0">
                <a:latin typeface="华文宋体" panose="02010600040101010101" pitchFamily="2" charset="-122"/>
                <a:ea typeface="华文宋体" panose="02010600040101010101" pitchFamily="2" charset="-122"/>
              </a:rPr>
              <a:t>不得重复扣除</a:t>
            </a:r>
            <a:r>
              <a:rPr lang="zh-CN" altLang="en-US" dirty="0">
                <a:latin typeface="华文宋体" panose="02010600040101010101" pitchFamily="2" charset="-122"/>
                <a:ea typeface="华文宋体" panose="02010600040101010101" pitchFamily="2" charset="-122"/>
              </a:rPr>
              <a:t>。</a:t>
            </a:r>
          </a:p>
        </p:txBody>
      </p:sp>
    </p:spTree>
    <p:extLst>
      <p:ext uri="{BB962C8B-B14F-4D97-AF65-F5344CB8AC3E}">
        <p14:creationId xmlns:p14="http://schemas.microsoft.com/office/powerpoint/2010/main" val="3526383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Right)">
                                      <p:cBhvr>
                                        <p:cTn id="17" dur="500"/>
                                        <p:tgtEl>
                                          <p:spTgt spid="3">
                                            <p:txEl>
                                              <p:pRg st="2" end="2"/>
                                            </p:txEl>
                                          </p:spTgt>
                                        </p:tgtEl>
                                      </p:cBhvr>
                                    </p:animEffect>
                                  </p:childTnLst>
                                </p:cTn>
                              </p:par>
                              <p:par>
                                <p:cTn id="18" presetID="18" presetClass="entr" presetSubtype="6"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strips(downRight)">
                                      <p:cBhvr>
                                        <p:cTn id="20" dur="500"/>
                                        <p:tgtEl>
                                          <p:spTgt spid="3">
                                            <p:txEl>
                                              <p:pRg st="3" end="3"/>
                                            </p:txEl>
                                          </p:spTgt>
                                        </p:tgtEl>
                                      </p:cBhvr>
                                    </p:animEffect>
                                  </p:childTnLst>
                                </p:cTn>
                              </p:par>
                              <p:par>
                                <p:cTn id="21" presetID="18" presetClass="entr" presetSubtype="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strips(downRight)">
                                      <p:cBhvr>
                                        <p:cTn id="23" dur="500"/>
                                        <p:tgtEl>
                                          <p:spTgt spid="3">
                                            <p:txEl>
                                              <p:pRg st="4" end="4"/>
                                            </p:txEl>
                                          </p:spTgt>
                                        </p:tgtEl>
                                      </p:cBhvr>
                                    </p:animEffect>
                                  </p:childTnLst>
                                </p:cTn>
                              </p:par>
                              <p:par>
                                <p:cTn id="24" presetID="18" presetClass="entr" presetSubtype="6"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strips(downRight)">
                                      <p:cBhvr>
                                        <p:cTn id="26" dur="500"/>
                                        <p:tgtEl>
                                          <p:spTgt spid="3">
                                            <p:txEl>
                                              <p:pRg st="5" end="5"/>
                                            </p:txEl>
                                          </p:spTgt>
                                        </p:tgtEl>
                                      </p:cBhvr>
                                    </p:animEffect>
                                  </p:childTnLst>
                                </p:cTn>
                              </p:par>
                              <p:par>
                                <p:cTn id="27" presetID="18" presetClass="entr" presetSubtype="6"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strips(downRight)">
                                      <p:cBhvr>
                                        <p:cTn id="29" dur="500"/>
                                        <p:tgtEl>
                                          <p:spTgt spid="3">
                                            <p:txEl>
                                              <p:pRg st="6" end="6"/>
                                            </p:txEl>
                                          </p:spTgt>
                                        </p:tgtEl>
                                      </p:cBhvr>
                                    </p:animEffect>
                                  </p:childTnLst>
                                </p:cTn>
                              </p:par>
                              <p:par>
                                <p:cTn id="30" presetID="18" presetClass="entr" presetSubtype="6"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strips(downRight)">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84AD5BE-3D5C-7843-542E-6F8F71748B67}"/>
              </a:ext>
            </a:extLst>
          </p:cNvPr>
          <p:cNvSpPr>
            <a:spLocks noGrp="1"/>
          </p:cNvSpPr>
          <p:nvPr>
            <p:ph type="title"/>
          </p:nvPr>
        </p:nvSpPr>
        <p:spPr>
          <a:xfrm>
            <a:off x="617482" y="436123"/>
            <a:ext cx="10515600" cy="2083185"/>
          </a:xfrm>
        </p:spPr>
        <p:txBody>
          <a:bodyPr>
            <a:normAutofit fontScale="90000"/>
          </a:bodyPr>
          <a:lstStyle/>
          <a:p>
            <a:pPr>
              <a:lnSpc>
                <a:spcPct val="100000"/>
              </a:lnSpc>
            </a:pPr>
            <a:r>
              <a:rPr lang="zh-CN" altLang="en-US" dirty="0"/>
              <a:t> </a:t>
            </a:r>
            <a:r>
              <a:rPr lang="en-US" altLang="zh-CN" sz="2400" dirty="0">
                <a:latin typeface="华文宋体" panose="02010600040101010101" pitchFamily="2" charset="-122"/>
                <a:ea typeface="华文宋体" panose="02010600040101010101" pitchFamily="2" charset="-122"/>
              </a:rPr>
              <a:t>2</a:t>
            </a:r>
            <a:r>
              <a:rPr lang="zh-CN" altLang="en-US" sz="2400" dirty="0">
                <a:latin typeface="华文宋体" panose="02010600040101010101" pitchFamily="2" charset="-122"/>
                <a:ea typeface="华文宋体" panose="02010600040101010101" pitchFamily="2" charset="-122"/>
              </a:rPr>
              <a:t>）、合法性是指税前扣除凭证的形式、来源符合国家法律、法规等相关规定；且包括标准、范围、程度。</a:t>
            </a:r>
            <a:br>
              <a:rPr lang="zh-CN" altLang="en-US" sz="2400" dirty="0">
                <a:latin typeface="华文宋体" panose="02010600040101010101" pitchFamily="2" charset="-122"/>
                <a:ea typeface="华文宋体" panose="02010600040101010101" pitchFamily="2" charset="-122"/>
              </a:rPr>
            </a:br>
            <a:r>
              <a:rPr lang="zh-CN" altLang="en-US" sz="2400" dirty="0">
                <a:latin typeface="华文宋体" panose="02010600040101010101" pitchFamily="2" charset="-122"/>
                <a:ea typeface="华文宋体" panose="02010600040101010101" pitchFamily="2" charset="-122"/>
              </a:rPr>
              <a:t>例： 标准：折旧、福利费、招待费、工会费、劳防费、等等。</a:t>
            </a:r>
            <a:br>
              <a:rPr lang="zh-CN" altLang="en-US" sz="2400" dirty="0">
                <a:latin typeface="华文宋体" panose="02010600040101010101" pitchFamily="2" charset="-122"/>
                <a:ea typeface="华文宋体" panose="02010600040101010101" pitchFamily="2" charset="-122"/>
              </a:rPr>
            </a:br>
            <a:r>
              <a:rPr lang="zh-CN" altLang="en-US" sz="2400" dirty="0">
                <a:latin typeface="华文宋体" panose="02010600040101010101" pitchFamily="2" charset="-122"/>
                <a:ea typeface="华文宋体" panose="02010600040101010101" pitchFamily="2" charset="-122"/>
              </a:rPr>
              <a:t>例： 范围：可以扣除、不可以扣除，企业的经营活动与非经营活动，企业支付与个人支付</a:t>
            </a:r>
            <a:r>
              <a:rPr lang="zh-CN" altLang="en-US" sz="2400" dirty="0" smtClean="0">
                <a:latin typeface="华文宋体" panose="02010600040101010101" pitchFamily="2" charset="-122"/>
                <a:ea typeface="华文宋体" panose="02010600040101010101" pitchFamily="2" charset="-122"/>
              </a:rPr>
              <a:t>。</a:t>
            </a:r>
            <a:endParaRPr lang="zh-CN" altLang="en-US" sz="2400" dirty="0">
              <a:latin typeface="华文宋体" panose="02010600040101010101" pitchFamily="2" charset="-122"/>
              <a:ea typeface="华文宋体" panose="02010600040101010101" pitchFamily="2" charset="-122"/>
            </a:endParaRPr>
          </a:p>
        </p:txBody>
      </p:sp>
      <p:sp>
        <p:nvSpPr>
          <p:cNvPr id="3" name="内容占位符 2">
            <a:extLst>
              <a:ext uri="{FF2B5EF4-FFF2-40B4-BE49-F238E27FC236}">
                <a16:creationId xmlns:a16="http://schemas.microsoft.com/office/drawing/2014/main" id="{0D967069-8CB3-3023-A23C-772C01D126AA}"/>
              </a:ext>
            </a:extLst>
          </p:cNvPr>
          <p:cNvSpPr>
            <a:spLocks noGrp="1"/>
          </p:cNvSpPr>
          <p:nvPr>
            <p:ph sz="half" idx="1"/>
          </p:nvPr>
        </p:nvSpPr>
        <p:spPr>
          <a:xfrm>
            <a:off x="646618" y="2516489"/>
            <a:ext cx="5352393" cy="3508891"/>
          </a:xfrm>
          <a:ln>
            <a:solidFill>
              <a:schemeClr val="accent1">
                <a:lumMod val="20000"/>
                <a:lumOff val="80000"/>
              </a:schemeClr>
            </a:solidFill>
          </a:ln>
        </p:spPr>
        <p:txBody>
          <a:bodyPr>
            <a:normAutofit/>
          </a:bodyPr>
          <a:lstStyle/>
          <a:p>
            <a:pPr marL="0" indent="0">
              <a:lnSpc>
                <a:spcPct val="110000"/>
              </a:lnSpc>
              <a:buNone/>
            </a:pPr>
            <a:r>
              <a:rPr lang="en-US" altLang="zh-CN" sz="2200" dirty="0">
                <a:latin typeface="华文宋体" panose="02010600040101010101" pitchFamily="2" charset="-122"/>
                <a:ea typeface="华文宋体" panose="02010600040101010101" pitchFamily="2" charset="-122"/>
              </a:rPr>
              <a:t>        ――</a:t>
            </a:r>
            <a:r>
              <a:rPr lang="zh-CN" altLang="en-US" sz="2200" dirty="0">
                <a:latin typeface="华文宋体" panose="02010600040101010101" pitchFamily="2" charset="-122"/>
                <a:ea typeface="华文宋体" panose="02010600040101010101" pitchFamily="2" charset="-122"/>
              </a:rPr>
              <a:t>向投资者支付的股息、红利等权益性投资收益款项；</a:t>
            </a:r>
          </a:p>
          <a:p>
            <a:pPr marL="0" indent="0">
              <a:lnSpc>
                <a:spcPct val="110000"/>
              </a:lnSpc>
              <a:buNone/>
            </a:pPr>
            <a:r>
              <a:rPr lang="zh-CN" altLang="en-US" sz="2200" dirty="0">
                <a:latin typeface="华文宋体" panose="02010600040101010101" pitchFamily="2" charset="-122"/>
                <a:ea typeface="华文宋体" panose="02010600040101010101" pitchFamily="2" charset="-122"/>
              </a:rPr>
              <a:t>　    </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企业所得税税款；</a:t>
            </a:r>
          </a:p>
          <a:p>
            <a:pPr marL="0" indent="0">
              <a:lnSpc>
                <a:spcPct val="110000"/>
              </a:lnSpc>
              <a:buNone/>
            </a:pPr>
            <a:r>
              <a:rPr lang="zh-CN" altLang="en-US" sz="2200" dirty="0">
                <a:latin typeface="华文宋体" panose="02010600040101010101" pitchFamily="2" charset="-122"/>
                <a:ea typeface="华文宋体" panose="02010600040101010101" pitchFamily="2" charset="-122"/>
              </a:rPr>
              <a:t>　　</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税收滞纳金；</a:t>
            </a:r>
          </a:p>
          <a:p>
            <a:pPr marL="0" indent="0">
              <a:lnSpc>
                <a:spcPct val="110000"/>
              </a:lnSpc>
              <a:buNone/>
            </a:pPr>
            <a:r>
              <a:rPr lang="zh-CN" altLang="en-US" sz="2200" dirty="0">
                <a:latin typeface="华文宋体" panose="02010600040101010101" pitchFamily="2" charset="-122"/>
                <a:ea typeface="华文宋体" panose="02010600040101010101" pitchFamily="2" charset="-122"/>
              </a:rPr>
              <a:t>　　</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罚金、罚款和被没收财物的损失；</a:t>
            </a:r>
          </a:p>
          <a:p>
            <a:pPr marL="0" indent="0">
              <a:lnSpc>
                <a:spcPct val="110000"/>
              </a:lnSpc>
              <a:buNone/>
            </a:pPr>
            <a:r>
              <a:rPr lang="zh-CN" altLang="en-US" sz="2200" dirty="0">
                <a:latin typeface="华文宋体" panose="02010600040101010101" pitchFamily="2" charset="-122"/>
                <a:ea typeface="华文宋体" panose="02010600040101010101" pitchFamily="2" charset="-122"/>
              </a:rPr>
              <a:t>　　</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本法第九条规定以外的捐赠支出；</a:t>
            </a:r>
          </a:p>
          <a:p>
            <a:pPr marL="0" indent="0">
              <a:lnSpc>
                <a:spcPct val="110000"/>
              </a:lnSpc>
              <a:buNone/>
            </a:pPr>
            <a:r>
              <a:rPr lang="zh-CN" altLang="en-US" sz="2200" dirty="0">
                <a:latin typeface="华文宋体" panose="02010600040101010101" pitchFamily="2" charset="-122"/>
                <a:ea typeface="华文宋体" panose="02010600040101010101" pitchFamily="2" charset="-122"/>
              </a:rPr>
              <a:t>　　</a:t>
            </a:r>
            <a:r>
              <a:rPr lang="en-US" altLang="zh-CN" sz="2200" dirty="0">
                <a:latin typeface="华文宋体" panose="02010600040101010101" pitchFamily="2" charset="-122"/>
                <a:ea typeface="华文宋体" panose="02010600040101010101" pitchFamily="2" charset="-122"/>
              </a:rPr>
              <a:t>――</a:t>
            </a:r>
            <a:r>
              <a:rPr lang="zh-CN" altLang="en-US" sz="2200" dirty="0">
                <a:latin typeface="华文宋体" panose="02010600040101010101" pitchFamily="2" charset="-122"/>
                <a:ea typeface="华文宋体" panose="02010600040101010101" pitchFamily="2" charset="-122"/>
              </a:rPr>
              <a:t>赞助支出；</a:t>
            </a:r>
          </a:p>
          <a:p>
            <a:endParaRPr lang="zh-CN" altLang="en-US" sz="2200" dirty="0"/>
          </a:p>
        </p:txBody>
      </p:sp>
      <p:sp>
        <p:nvSpPr>
          <p:cNvPr id="4" name="内容占位符 3">
            <a:extLst>
              <a:ext uri="{FF2B5EF4-FFF2-40B4-BE49-F238E27FC236}">
                <a16:creationId xmlns:a16="http://schemas.microsoft.com/office/drawing/2014/main" id="{0B87DF72-CCC1-FD48-B076-60CB0E389312}"/>
              </a:ext>
            </a:extLst>
          </p:cNvPr>
          <p:cNvSpPr>
            <a:spLocks noGrp="1"/>
          </p:cNvSpPr>
          <p:nvPr>
            <p:ph sz="half" idx="2"/>
          </p:nvPr>
        </p:nvSpPr>
        <p:spPr>
          <a:xfrm>
            <a:off x="6229182" y="2541978"/>
            <a:ext cx="5181600" cy="3513629"/>
          </a:xfrm>
          <a:ln>
            <a:solidFill>
              <a:schemeClr val="accent1">
                <a:lumMod val="20000"/>
                <a:lumOff val="80000"/>
              </a:schemeClr>
            </a:solidFill>
          </a:ln>
        </p:spPr>
        <p:txBody>
          <a:bodyPr>
            <a:norm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200" b="0" i="0" u="none" strike="noStrike" kern="1200" cap="none" spc="0" normalizeH="0" baseline="0" noProof="0" dirty="0">
                <a:ln>
                  <a:noFill/>
                </a:ln>
                <a:solidFill>
                  <a:prstClr val="black"/>
                </a:solidFill>
                <a:effectLst/>
                <a:uLnTx/>
                <a:uFillTx/>
                <a:latin typeface="华文宋体" panose="02010600040101010101" pitchFamily="2" charset="-122"/>
                <a:ea typeface="华文宋体" panose="02010600040101010101" pitchFamily="2" charset="-122"/>
                <a:cs typeface="+mn-cs"/>
              </a:rPr>
              <a:t>       ――</a:t>
            </a:r>
            <a:r>
              <a:rPr kumimoji="0" lang="zh-CN" altLang="en-US" sz="2200" b="0" i="0" u="none" strike="noStrike" kern="1200" cap="none" spc="0" normalizeH="0" baseline="0" noProof="0" dirty="0">
                <a:ln>
                  <a:noFill/>
                </a:ln>
                <a:solidFill>
                  <a:prstClr val="black"/>
                </a:solidFill>
                <a:effectLst/>
                <a:uLnTx/>
                <a:uFillTx/>
                <a:latin typeface="华文宋体" panose="02010600040101010101" pitchFamily="2" charset="-122"/>
                <a:ea typeface="华文宋体" panose="02010600040101010101" pitchFamily="2" charset="-122"/>
                <a:cs typeface="+mn-cs"/>
              </a:rPr>
              <a:t>未经核定的准备金支出；</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200" b="0" i="0" u="none" strike="noStrike" kern="1200" cap="none" spc="0" normalizeH="0" baseline="0" noProof="0" dirty="0">
                <a:ln>
                  <a:noFill/>
                </a:ln>
                <a:solidFill>
                  <a:prstClr val="black"/>
                </a:solidFill>
                <a:effectLst/>
                <a:uLnTx/>
                <a:uFillTx/>
                <a:latin typeface="华文宋体" panose="02010600040101010101" pitchFamily="2" charset="-122"/>
                <a:ea typeface="华文宋体" panose="02010600040101010101" pitchFamily="2" charset="-122"/>
                <a:cs typeface="+mn-cs"/>
              </a:rPr>
              <a:t>        ――</a:t>
            </a:r>
            <a:r>
              <a:rPr kumimoji="0" lang="zh-CN" altLang="en-US" sz="2200" b="0" i="0" u="none" strike="noStrike" kern="1200" cap="none" spc="0" normalizeH="0" baseline="0" noProof="0" dirty="0">
                <a:ln>
                  <a:noFill/>
                </a:ln>
                <a:solidFill>
                  <a:prstClr val="black"/>
                </a:solidFill>
                <a:effectLst/>
                <a:uLnTx/>
                <a:uFillTx/>
                <a:latin typeface="华文宋体" panose="02010600040101010101" pitchFamily="2" charset="-122"/>
                <a:ea typeface="华文宋体" panose="02010600040101010101" pitchFamily="2" charset="-122"/>
                <a:cs typeface="+mn-cs"/>
              </a:rPr>
              <a:t>与取得收入无关的其他支出。</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200" b="0" i="0" u="none" strike="noStrike" kern="1200" cap="none" spc="0" normalizeH="0" baseline="0" noProof="0" dirty="0">
                <a:ln>
                  <a:noFill/>
                </a:ln>
                <a:solidFill>
                  <a:prstClr val="black"/>
                </a:solidFill>
                <a:effectLst/>
                <a:uLnTx/>
                <a:uFillTx/>
                <a:latin typeface="华文宋体" panose="02010600040101010101" pitchFamily="2" charset="-122"/>
                <a:ea typeface="华文宋体" panose="02010600040101010101" pitchFamily="2" charset="-122"/>
                <a:cs typeface="+mn-cs"/>
              </a:rPr>
              <a:t>　　</a:t>
            </a:r>
            <a:r>
              <a:rPr kumimoji="0" lang="en-US" altLang="zh-CN" sz="2200" b="0" i="0" u="none" strike="noStrike" kern="1200" cap="none" spc="0" normalizeH="0" baseline="0" noProof="0" dirty="0">
                <a:ln>
                  <a:noFill/>
                </a:ln>
                <a:solidFill>
                  <a:prstClr val="black"/>
                </a:solidFill>
                <a:effectLst/>
                <a:uLnTx/>
                <a:uFillTx/>
                <a:latin typeface="华文宋体" panose="02010600040101010101" pitchFamily="2" charset="-122"/>
                <a:ea typeface="华文宋体" panose="02010600040101010101" pitchFamily="2" charset="-122"/>
                <a:cs typeface="+mn-cs"/>
              </a:rPr>
              <a:t>――</a:t>
            </a:r>
            <a:r>
              <a:rPr kumimoji="0" lang="zh-CN" altLang="en-US" sz="2200" b="0" i="0" u="none" strike="noStrike" kern="1200" cap="none" spc="0" normalizeH="0" baseline="0" noProof="0" dirty="0">
                <a:ln>
                  <a:noFill/>
                </a:ln>
                <a:solidFill>
                  <a:prstClr val="black"/>
                </a:solidFill>
                <a:effectLst/>
                <a:uLnTx/>
                <a:uFillTx/>
                <a:latin typeface="华文宋体" panose="02010600040101010101" pitchFamily="2" charset="-122"/>
                <a:ea typeface="华文宋体" panose="02010600040101010101" pitchFamily="2" charset="-122"/>
                <a:cs typeface="+mn-cs"/>
              </a:rPr>
              <a:t>企业之间支付的管理费、企业内营业机构之间支付的租金和特许权使用费，以及非银行企业内营业机构之间支付的利息。</a:t>
            </a:r>
          </a:p>
          <a:p>
            <a:pPr marL="0" indent="0">
              <a:buNone/>
            </a:pPr>
            <a:endParaRPr lang="zh-CN" altLang="en-US" dirty="0"/>
          </a:p>
        </p:txBody>
      </p:sp>
    </p:spTree>
    <p:extLst>
      <p:ext uri="{BB962C8B-B14F-4D97-AF65-F5344CB8AC3E}">
        <p14:creationId xmlns:p14="http://schemas.microsoft.com/office/powerpoint/2010/main" val="27203143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500" fill="hold"/>
                                        <p:tgtEl>
                                          <p:spTgt spid="3">
                                            <p:bg/>
                                          </p:spTgt>
                                        </p:tgtEl>
                                        <p:attrNameLst>
                                          <p:attrName>ppt_w</p:attrName>
                                        </p:attrNameLst>
                                      </p:cBhvr>
                                      <p:tavLst>
                                        <p:tav tm="0">
                                          <p:val>
                                            <p:fltVal val="0"/>
                                          </p:val>
                                        </p:tav>
                                        <p:tav tm="100000">
                                          <p:val>
                                            <p:strVal val="#ppt_w"/>
                                          </p:val>
                                        </p:tav>
                                      </p:tavLst>
                                    </p:anim>
                                    <p:anim calcmode="lin" valueType="num">
                                      <p:cBhvr>
                                        <p:cTn id="13" dur="500" fill="hold"/>
                                        <p:tgtEl>
                                          <p:spTgt spid="3">
                                            <p:bg/>
                                          </p:spTgt>
                                        </p:tgtEl>
                                        <p:attrNameLst>
                                          <p:attrName>ppt_h</p:attrName>
                                        </p:attrNameLst>
                                      </p:cBhvr>
                                      <p:tavLst>
                                        <p:tav tm="0">
                                          <p:val>
                                            <p:fltVal val="0"/>
                                          </p:val>
                                        </p:tav>
                                        <p:tav tm="100000">
                                          <p:val>
                                            <p:strVal val="#ppt_h"/>
                                          </p:val>
                                        </p:tav>
                                      </p:tavLst>
                                    </p:anim>
                                    <p:animEffect transition="in" filter="fade">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42" dur="5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9" dur="500"/>
                                        <p:tgtEl>
                                          <p:spTgt spid="3">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 calcmode="lin" valueType="num">
                                      <p:cBhvr>
                                        <p:cTn id="54"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5"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56" dur="500"/>
                                        <p:tgtEl>
                                          <p:spTgt spid="3">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4">
                                            <p:bg/>
                                          </p:spTgt>
                                        </p:tgtEl>
                                        <p:attrNameLst>
                                          <p:attrName>style.visibility</p:attrName>
                                        </p:attrNameLst>
                                      </p:cBhvr>
                                      <p:to>
                                        <p:strVal val="visible"/>
                                      </p:to>
                                    </p:set>
                                    <p:anim calcmode="lin" valueType="num">
                                      <p:cBhvr>
                                        <p:cTn id="61" dur="500" fill="hold"/>
                                        <p:tgtEl>
                                          <p:spTgt spid="4">
                                            <p:bg/>
                                          </p:spTgt>
                                        </p:tgtEl>
                                        <p:attrNameLst>
                                          <p:attrName>ppt_w</p:attrName>
                                        </p:attrNameLst>
                                      </p:cBhvr>
                                      <p:tavLst>
                                        <p:tav tm="0">
                                          <p:val>
                                            <p:fltVal val="0"/>
                                          </p:val>
                                        </p:tav>
                                        <p:tav tm="100000">
                                          <p:val>
                                            <p:strVal val="#ppt_w"/>
                                          </p:val>
                                        </p:tav>
                                      </p:tavLst>
                                    </p:anim>
                                    <p:anim calcmode="lin" valueType="num">
                                      <p:cBhvr>
                                        <p:cTn id="62" dur="500" fill="hold"/>
                                        <p:tgtEl>
                                          <p:spTgt spid="4">
                                            <p:bg/>
                                          </p:spTgt>
                                        </p:tgtEl>
                                        <p:attrNameLst>
                                          <p:attrName>ppt_h</p:attrName>
                                        </p:attrNameLst>
                                      </p:cBhvr>
                                      <p:tavLst>
                                        <p:tav tm="0">
                                          <p:val>
                                            <p:fltVal val="0"/>
                                          </p:val>
                                        </p:tav>
                                        <p:tav tm="100000">
                                          <p:val>
                                            <p:strVal val="#ppt_h"/>
                                          </p:val>
                                        </p:tav>
                                      </p:tavLst>
                                    </p:anim>
                                    <p:animEffect transition="in" filter="fade">
                                      <p:cBhvr>
                                        <p:cTn id="63" dur="500"/>
                                        <p:tgtEl>
                                          <p:spTgt spid="4">
                                            <p:bg/>
                                          </p:spTgt>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16" fill="hold" grpId="0" nodeType="clickEffect">
                                  <p:stCondLst>
                                    <p:cond delay="0"/>
                                  </p:stCondLst>
                                  <p:childTnLst>
                                    <p:set>
                                      <p:cBhvr>
                                        <p:cTn id="67" dur="1" fill="hold">
                                          <p:stCondLst>
                                            <p:cond delay="0"/>
                                          </p:stCondLst>
                                        </p:cTn>
                                        <p:tgtEl>
                                          <p:spTgt spid="4">
                                            <p:txEl>
                                              <p:pRg st="0" end="0"/>
                                            </p:txEl>
                                          </p:spTgt>
                                        </p:tgtEl>
                                        <p:attrNameLst>
                                          <p:attrName>style.visibility</p:attrName>
                                        </p:attrNameLst>
                                      </p:cBhvr>
                                      <p:to>
                                        <p:strVal val="visible"/>
                                      </p:to>
                                    </p:set>
                                    <p:anim calcmode="lin" valueType="num">
                                      <p:cBhvr>
                                        <p:cTn id="6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6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70" dur="500"/>
                                        <p:tgtEl>
                                          <p:spTgt spid="4">
                                            <p:txEl>
                                              <p:pRg st="0" end="0"/>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3" presetClass="entr" presetSubtype="16" fill="hold" grpId="0" nodeType="clickEffect">
                                  <p:stCondLst>
                                    <p:cond delay="0"/>
                                  </p:stCondLst>
                                  <p:childTnLst>
                                    <p:set>
                                      <p:cBhvr>
                                        <p:cTn id="74" dur="1" fill="hold">
                                          <p:stCondLst>
                                            <p:cond delay="0"/>
                                          </p:stCondLst>
                                        </p:cTn>
                                        <p:tgtEl>
                                          <p:spTgt spid="4">
                                            <p:txEl>
                                              <p:pRg st="1" end="1"/>
                                            </p:txEl>
                                          </p:spTgt>
                                        </p:tgtEl>
                                        <p:attrNameLst>
                                          <p:attrName>style.visibility</p:attrName>
                                        </p:attrNameLst>
                                      </p:cBhvr>
                                      <p:to>
                                        <p:strVal val="visible"/>
                                      </p:to>
                                    </p:set>
                                    <p:anim calcmode="lin" valueType="num">
                                      <p:cBhvr>
                                        <p:cTn id="75"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76"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77" dur="500"/>
                                        <p:tgtEl>
                                          <p:spTgt spid="4">
                                            <p:txEl>
                                              <p:pRg st="1" end="1"/>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3" presetClass="entr" presetSubtype="16" fill="hold" grpId="0" nodeType="clickEffect">
                                  <p:stCondLst>
                                    <p:cond delay="0"/>
                                  </p:stCondLst>
                                  <p:childTnLst>
                                    <p:set>
                                      <p:cBhvr>
                                        <p:cTn id="81" dur="1" fill="hold">
                                          <p:stCondLst>
                                            <p:cond delay="0"/>
                                          </p:stCondLst>
                                        </p:cTn>
                                        <p:tgtEl>
                                          <p:spTgt spid="4">
                                            <p:txEl>
                                              <p:pRg st="2" end="2"/>
                                            </p:txEl>
                                          </p:spTgt>
                                        </p:tgtEl>
                                        <p:attrNameLst>
                                          <p:attrName>style.visibility</p:attrName>
                                        </p:attrNameLst>
                                      </p:cBhvr>
                                      <p:to>
                                        <p:strVal val="visible"/>
                                      </p:to>
                                    </p:set>
                                    <p:anim calcmode="lin" valueType="num">
                                      <p:cBhvr>
                                        <p:cTn id="82"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83"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84"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916684" y="204622"/>
            <a:ext cx="10724322" cy="5678478"/>
          </a:xfrm>
          <a:prstGeom prst="rect">
            <a:avLst/>
          </a:prstGeom>
          <a:noFill/>
        </p:spPr>
        <p:txBody>
          <a:bodyPr wrap="square">
            <a:spAutoFit/>
          </a:bodyPr>
          <a:lstStyle/>
          <a:p>
            <a:pPr>
              <a:lnSpc>
                <a:spcPct val="150000"/>
              </a:lnSpc>
            </a:pPr>
            <a:r>
              <a:rPr lang="en-US" altLang="zh-CN" sz="2200" dirty="0">
                <a:latin typeface="华文宋体" panose="02010600040101010101" pitchFamily="2" charset="-122"/>
                <a:ea typeface="华文宋体" panose="02010600040101010101" pitchFamily="2" charset="-122"/>
              </a:rPr>
              <a:t>        </a:t>
            </a:r>
            <a:r>
              <a:rPr lang="en-US" altLang="zh-CN" sz="2000" dirty="0">
                <a:latin typeface="华文宋体" panose="02010600040101010101" pitchFamily="2" charset="-122"/>
                <a:ea typeface="华文宋体" panose="02010600040101010101" pitchFamily="2" charset="-122"/>
              </a:rPr>
              <a:t>3</a:t>
            </a:r>
            <a:r>
              <a:rPr lang="zh-CN" altLang="en-US" sz="2000" dirty="0">
                <a:latin typeface="华文宋体" panose="02010600040101010101" pitchFamily="2" charset="-122"/>
                <a:ea typeface="华文宋体" panose="02010600040101010101" pitchFamily="2" charset="-122"/>
              </a:rPr>
              <a:t>）、关联性是指税前扣除凭证与其反映的支出相关联且有证明力。</a:t>
            </a:r>
          </a:p>
          <a:p>
            <a:pPr>
              <a:lnSpc>
                <a:spcPct val="150000"/>
              </a:lnSpc>
            </a:pPr>
            <a:r>
              <a:rPr lang="zh-CN" altLang="en-US" sz="2000" dirty="0">
                <a:latin typeface="华文宋体" panose="02010600040101010101" pitchFamily="2" charset="-122"/>
                <a:ea typeface="华文宋体" panose="02010600040101010101" pitchFamily="2" charset="-122"/>
              </a:rPr>
              <a:t>        对关联性的具体判断一般是从支出发生的根源和性质方面进行分析，而不是看费用支出的结果。</a:t>
            </a:r>
          </a:p>
          <a:p>
            <a:pPr>
              <a:lnSpc>
                <a:spcPct val="150000"/>
              </a:lnSpc>
            </a:pPr>
            <a:r>
              <a:rPr lang="zh-CN" altLang="en-US" sz="2000" dirty="0">
                <a:latin typeface="华文宋体" panose="02010600040101010101" pitchFamily="2" charset="-122"/>
                <a:ea typeface="华文宋体" panose="02010600040101010101" pitchFamily="2" charset="-122"/>
              </a:rPr>
              <a:t>        同时，关联性要求为限制取得的不征税收入所形成的支出不得扣除提供了依据。</a:t>
            </a:r>
            <a:r>
              <a:rPr lang="en-US" altLang="zh-CN" sz="2000" dirty="0">
                <a:latin typeface="华文宋体" panose="02010600040101010101" pitchFamily="2" charset="-122"/>
                <a:ea typeface="华文宋体" panose="02010600040101010101" pitchFamily="2" charset="-122"/>
              </a:rPr>
              <a:t>《</a:t>
            </a:r>
            <a:r>
              <a:rPr lang="zh-CN" altLang="en-US" sz="2000" dirty="0">
                <a:latin typeface="华文宋体" panose="02010600040101010101" pitchFamily="2" charset="-122"/>
                <a:ea typeface="华文宋体" panose="02010600040101010101" pitchFamily="2" charset="-122"/>
              </a:rPr>
              <a:t>实施条例</a:t>
            </a:r>
            <a:r>
              <a:rPr lang="en-US" altLang="zh-CN" sz="2000" dirty="0">
                <a:latin typeface="华文宋体" panose="02010600040101010101" pitchFamily="2" charset="-122"/>
                <a:ea typeface="华文宋体" panose="02010600040101010101" pitchFamily="2" charset="-122"/>
              </a:rPr>
              <a:t>》</a:t>
            </a:r>
            <a:r>
              <a:rPr lang="zh-CN" altLang="en-US" sz="2000" dirty="0">
                <a:latin typeface="华文宋体" panose="02010600040101010101" pitchFamily="2" charset="-122"/>
                <a:ea typeface="华文宋体" panose="02010600040101010101" pitchFamily="2" charset="-122"/>
              </a:rPr>
              <a:t>规定，企业的不征税收入用于支出所形成的费用或财产，不得扣除或计算对应的折旧、摊销扣除。由于不征税收入是企业非营利性活动取得的收入，不属于企业所得税的应税收入，与企业的应税收入没有关联，因此，对取得的不征税收入所形成的支出，不符合相关性原则，不得在税前扣除。</a:t>
            </a:r>
            <a:endParaRPr lang="en-US" altLang="zh-CN" sz="2000" dirty="0">
              <a:latin typeface="华文宋体" panose="02010600040101010101" pitchFamily="2" charset="-122"/>
              <a:ea typeface="华文宋体" panose="02010600040101010101" pitchFamily="2" charset="-122"/>
            </a:endParaRPr>
          </a:p>
          <a:p>
            <a:pPr>
              <a:lnSpc>
                <a:spcPct val="150000"/>
              </a:lnSpc>
            </a:pPr>
            <a:r>
              <a:rPr lang="zh-CN" altLang="en-US" sz="2000" dirty="0">
                <a:latin typeface="华文宋体" panose="02010600040101010101" pitchFamily="2" charset="-122"/>
                <a:ea typeface="华文宋体" panose="02010600040101010101" pitchFamily="2" charset="-122"/>
              </a:rPr>
              <a:t>        </a:t>
            </a:r>
            <a:r>
              <a:rPr lang="zh-CN" altLang="en-US" sz="2000" b="1" dirty="0">
                <a:latin typeface="华文宋体" panose="02010600040101010101" pitchFamily="2" charset="-122"/>
                <a:ea typeface="华文宋体" panose="02010600040101010101" pitchFamily="2" charset="-122"/>
              </a:rPr>
              <a:t>例：</a:t>
            </a:r>
            <a:r>
              <a:rPr lang="zh-CN" altLang="en-US" sz="2000" dirty="0">
                <a:latin typeface="华文宋体" panose="02010600040101010101" pitchFamily="2" charset="-122"/>
                <a:ea typeface="华文宋体" panose="02010600040101010101" pitchFamily="2" charset="-122"/>
              </a:rPr>
              <a:t>企业经理人员因个人原因发生的法律诉讼，虽然经理人员摆脱法律纠纷有利于其全身心投入企业的经营管理，结果可能确实对企业经营会有好处，但这些诉讼费用从性质和根源上分析属于经理人员的个人支出，因而不允许作为企业的支出在税前扣除。</a:t>
            </a:r>
          </a:p>
          <a:p>
            <a:pPr>
              <a:lnSpc>
                <a:spcPct val="150000"/>
              </a:lnSpc>
            </a:pPr>
            <a:r>
              <a:rPr lang="zh-CN" altLang="en-US" sz="2000" dirty="0">
                <a:latin typeface="华文宋体" panose="02010600040101010101" pitchFamily="2" charset="-122"/>
                <a:ea typeface="华文宋体" panose="02010600040101010101" pitchFamily="2" charset="-122"/>
              </a:rPr>
              <a:t>        </a:t>
            </a:r>
            <a:endParaRPr lang="zh-CN" altLang="en-US" sz="2200" dirty="0">
              <a:latin typeface="华文宋体" panose="02010600040101010101" pitchFamily="2" charset="-122"/>
              <a:ea typeface="华文宋体" panose="02010600040101010101" pitchFamily="2" charset="-122"/>
            </a:endParaRPr>
          </a:p>
        </p:txBody>
      </p:sp>
    </p:spTree>
    <p:extLst>
      <p:ext uri="{BB962C8B-B14F-4D97-AF65-F5344CB8AC3E}">
        <p14:creationId xmlns:p14="http://schemas.microsoft.com/office/powerpoint/2010/main" val="10312171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strips(downRigh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17257FE-AE11-021C-8938-3CA36569A118}"/>
              </a:ext>
            </a:extLst>
          </p:cNvPr>
          <p:cNvSpPr txBox="1"/>
          <p:nvPr/>
        </p:nvSpPr>
        <p:spPr>
          <a:xfrm>
            <a:off x="1143742" y="1861520"/>
            <a:ext cx="9272010" cy="2075312"/>
          </a:xfrm>
          <a:prstGeom prst="rect">
            <a:avLst/>
          </a:prstGeom>
          <a:noFill/>
        </p:spPr>
        <p:txBody>
          <a:bodyPr wrap="square">
            <a:spAutoFit/>
          </a:bodyPr>
          <a:lstStyle/>
          <a:p>
            <a:pPr>
              <a:lnSpc>
                <a:spcPct val="150000"/>
              </a:lnSpc>
            </a:pPr>
            <a:r>
              <a:rPr lang="zh-CN" altLang="en-US" sz="2200" dirty="0">
                <a:latin typeface="华文宋体" panose="02010600040101010101" pitchFamily="2" charset="-122"/>
                <a:ea typeface="华文宋体" panose="02010600040101010101" pitchFamily="2" charset="-122"/>
              </a:rPr>
              <a:t>        真实性：真实性是基础，若企业的经济业务及支出不具备真实性，自然就不涉及税前扣除的问题。合法性和关联性是核心，只有当税前扣除凭证的形式、来源符合法律、法规等相关规定，并与支出相关联且有证明力时，才能作为企业支出在税前扣除的证明资料。</a:t>
            </a:r>
          </a:p>
        </p:txBody>
      </p:sp>
    </p:spTree>
    <p:extLst>
      <p:ext uri="{BB962C8B-B14F-4D97-AF65-F5344CB8AC3E}">
        <p14:creationId xmlns:p14="http://schemas.microsoft.com/office/powerpoint/2010/main" val="261482268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915</TotalTime>
  <Words>3441</Words>
  <Application>Microsoft Office PowerPoint</Application>
  <PresentationFormat>宽屏</PresentationFormat>
  <Paragraphs>98</Paragraphs>
  <Slides>26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26</vt:i4>
      </vt:variant>
    </vt:vector>
  </HeadingPairs>
  <TitlesOfParts>
    <vt:vector size="34" baseType="lpstr">
      <vt:lpstr>等线</vt:lpstr>
      <vt:lpstr>等线 Light</vt:lpstr>
      <vt:lpstr>华文楷体</vt:lpstr>
      <vt:lpstr>华文宋体</vt:lpstr>
      <vt:lpstr>隶书</vt:lpstr>
      <vt:lpstr>Arial</vt:lpstr>
      <vt:lpstr>Times New Roman</vt:lpstr>
      <vt:lpstr>Office 主题​​</vt:lpstr>
      <vt:lpstr>企业所得税税前扣除凭证管理 （一）</vt:lpstr>
      <vt:lpstr>企业所得税税前扣除凭证管理</vt:lpstr>
      <vt:lpstr>PowerPoint 演示文稿</vt:lpstr>
      <vt:lpstr>PowerPoint 演示文稿</vt:lpstr>
      <vt:lpstr>PowerPoint 演示文稿</vt:lpstr>
      <vt:lpstr>PowerPoint 演示文稿</vt:lpstr>
      <vt:lpstr> 2）、合法性是指税前扣除凭证的形式、来源符合国家法律、法规等相关规定；且包括标准、范围、程度。 例： 标准：折旧、福利费、招待费、工会费、劳防费、等等。 例： 范围：可以扣除、不可以扣除，企业的经营活动与非经营活动，企业支付与个人支付。</vt:lpstr>
      <vt:lpstr>PowerPoint 演示文稿</vt:lpstr>
      <vt:lpstr>PowerPoint 演示文稿</vt:lpstr>
      <vt:lpstr> 谢    谢</vt:lpstr>
      <vt:lpstr>PowerPoint 演示文稿</vt:lpstr>
      <vt:lpstr>PowerPoint 演示文稿</vt:lpstr>
      <vt:lpstr>PowerPoint 演示文稿</vt:lpstr>
      <vt:lpstr>PowerPoint 演示文稿</vt:lpstr>
      <vt:lpstr>PowerPoint 演示文稿</vt:lpstr>
      <vt:lpstr>PowerPoint 演示文稿</vt:lpstr>
      <vt:lpstr> 谢    谢</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谢    谢</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企业所得税税前扣除凭证管理</dc:title>
  <dc:creator>laochang</dc:creator>
  <cp:lastModifiedBy>Microsoft</cp:lastModifiedBy>
  <cp:revision>16</cp:revision>
  <dcterms:created xsi:type="dcterms:W3CDTF">2024-06-04T12:51:05Z</dcterms:created>
  <dcterms:modified xsi:type="dcterms:W3CDTF">2024-10-21T02:38:24Z</dcterms:modified>
</cp:coreProperties>
</file>