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82" r:id="rId11"/>
    <p:sldId id="285" r:id="rId12"/>
    <p:sldId id="266" r:id="rId13"/>
    <p:sldId id="267" r:id="rId14"/>
    <p:sldId id="268" r:id="rId15"/>
    <p:sldId id="269" r:id="rId16"/>
    <p:sldId id="270" r:id="rId17"/>
    <p:sldId id="281" r:id="rId18"/>
    <p:sldId id="286" r:id="rId19"/>
    <p:sldId id="271" r:id="rId20"/>
    <p:sldId id="274" r:id="rId21"/>
    <p:sldId id="273" r:id="rId22"/>
    <p:sldId id="272" r:id="rId23"/>
    <p:sldId id="276" r:id="rId24"/>
    <p:sldId id="277" r:id="rId25"/>
    <p:sldId id="278" r:id="rId26"/>
    <p:sldId id="283"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127" d="100"/>
          <a:sy n="127" d="100"/>
        </p:scale>
        <p:origin x="150"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AFCB35-2213-6AA6-6D85-00BB9288B81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A2604223-3004-51AD-2A35-B039B9DD8B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521BBEA-10A0-3087-60D4-7B948880CF81}"/>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5" name="页脚占位符 4">
            <a:extLst>
              <a:ext uri="{FF2B5EF4-FFF2-40B4-BE49-F238E27FC236}">
                <a16:creationId xmlns:a16="http://schemas.microsoft.com/office/drawing/2014/main" id="{797935BC-73BD-34A9-5907-BFB5EA58C41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1C101DC-B4A6-F8BE-7FA1-78EEA974B185}"/>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10007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DD01FE-14F4-9599-9956-45DE8239764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BD4A53D-A3CA-D11D-F6CE-6E2FA37AEC5D}"/>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DDD99D7-16D8-9FDB-332D-CE05473B5365}"/>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5" name="页脚占位符 4">
            <a:extLst>
              <a:ext uri="{FF2B5EF4-FFF2-40B4-BE49-F238E27FC236}">
                <a16:creationId xmlns:a16="http://schemas.microsoft.com/office/drawing/2014/main" id="{87EE2962-825C-845D-DC21-FEEA1D0A680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B22C0F2-0E7B-E708-4FC1-29F783E9A85B}"/>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238959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97F747D-1856-F968-594B-BBA1E94B25B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EBC9B04-F019-88D4-8A49-173611D0472E}"/>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783E74F-C3CC-105C-B598-74465EBC7CC5}"/>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5" name="页脚占位符 4">
            <a:extLst>
              <a:ext uri="{FF2B5EF4-FFF2-40B4-BE49-F238E27FC236}">
                <a16:creationId xmlns:a16="http://schemas.microsoft.com/office/drawing/2014/main" id="{FE80DE0C-43FE-9355-5FB7-A9D1CD1FD67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4CE6E0C-CCB2-F259-19FA-28DB757267EE}"/>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141656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7191AE-7A6A-CED3-3FD8-004E5575DF8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95F38E8-1272-42CB-41AE-71CB90EF03EB}"/>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B8ACFAC-9CE1-D1B3-266E-53FC7CDA4E97}"/>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5" name="页脚占位符 4">
            <a:extLst>
              <a:ext uri="{FF2B5EF4-FFF2-40B4-BE49-F238E27FC236}">
                <a16:creationId xmlns:a16="http://schemas.microsoft.com/office/drawing/2014/main" id="{FC9B5213-3C6F-8E3B-C1FC-CDEB89E4E63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0A7CBF1-DB5D-1881-AD0A-F09C78FD32FF}"/>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412652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BE183C-ADDC-A886-DAF2-FA6C4BF9CA5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26D2433-D197-6BC1-46D2-6541E78DC5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D95F222E-B564-8E95-3E34-CCB63FDB96F9}"/>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5" name="页脚占位符 4">
            <a:extLst>
              <a:ext uri="{FF2B5EF4-FFF2-40B4-BE49-F238E27FC236}">
                <a16:creationId xmlns:a16="http://schemas.microsoft.com/office/drawing/2014/main" id="{0E16ACB5-1293-44C7-8E96-AF2A7B8502A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601CA14-3E8B-95D8-DFBF-DB6289F33264}"/>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344884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80E473-9096-A1E2-B7B3-3C77381E357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6BD5637-F573-F977-EB82-346B3AAF824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D44B1525-68AA-6CE5-F358-B7211CE438A5}"/>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B52BC494-171E-B442-8C15-415AB1CCDB8D}"/>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6" name="页脚占位符 5">
            <a:extLst>
              <a:ext uri="{FF2B5EF4-FFF2-40B4-BE49-F238E27FC236}">
                <a16:creationId xmlns:a16="http://schemas.microsoft.com/office/drawing/2014/main" id="{C8307440-F8CE-CBB2-8CA3-1B261BA1542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80FBDD1-DF5E-C9F6-E40D-477356853168}"/>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258468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84C828-E0B6-B71E-0688-0B53783361F9}"/>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46E8E87-2C49-4D36-6152-CF6F886C19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DBD0B63-0DF3-16DC-CBE8-C598F0A993A7}"/>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D9450713-788D-DCFF-55A4-D1C38DF002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EA513758-2A32-D62A-A934-4FE72AD369D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A12E59EC-484D-547B-C3E5-D0FD74C75FF3}"/>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8" name="页脚占位符 7">
            <a:extLst>
              <a:ext uri="{FF2B5EF4-FFF2-40B4-BE49-F238E27FC236}">
                <a16:creationId xmlns:a16="http://schemas.microsoft.com/office/drawing/2014/main" id="{B6C69E28-37AD-4C6A-BDB3-27F261C3CFA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203AF92-2337-83A8-2C5D-19ACC871FD83}"/>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333180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AE7675-81BF-75CE-0FE6-47CE4C32099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75728D2-12B7-82C0-02C4-DF55D9110A7F}"/>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4" name="页脚占位符 3">
            <a:extLst>
              <a:ext uri="{FF2B5EF4-FFF2-40B4-BE49-F238E27FC236}">
                <a16:creationId xmlns:a16="http://schemas.microsoft.com/office/drawing/2014/main" id="{D23C0A4A-4631-0CDA-128C-E32596086E4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84BD45AF-D87D-70DC-62C0-874296064C11}"/>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131313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18A278F-8E78-F353-A120-F4D83A6D919E}"/>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3" name="页脚占位符 2">
            <a:extLst>
              <a:ext uri="{FF2B5EF4-FFF2-40B4-BE49-F238E27FC236}">
                <a16:creationId xmlns:a16="http://schemas.microsoft.com/office/drawing/2014/main" id="{A7F35510-3D99-0E33-9A66-124AEA8669B0}"/>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C20C7369-7D39-73DC-DE54-27E56C5AA0EF}"/>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152056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CC778B-AC37-365E-8C60-DD68F671D73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73FC25B-8851-153E-0EF7-2415B43172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1BFD1A6F-F055-1162-0D46-3CDF02C1C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DB1E85E-5480-1499-54DE-7C64119F4F80}"/>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6" name="页脚占位符 5">
            <a:extLst>
              <a:ext uri="{FF2B5EF4-FFF2-40B4-BE49-F238E27FC236}">
                <a16:creationId xmlns:a16="http://schemas.microsoft.com/office/drawing/2014/main" id="{C5FD077F-ACDA-08B2-26F6-187CE77BB83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7E30A20-CCC0-0546-BCB8-EE4166A2F9B4}"/>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35138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C1F2D1-D3E6-486F-9A07-C70E76A166D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96D9650-182D-3FFF-D769-F669323ECC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CC1D68E-3BF7-541F-F723-4965922B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DE335C3-F6B8-AD65-B6AE-3B35D59AEECA}"/>
              </a:ext>
            </a:extLst>
          </p:cNvPr>
          <p:cNvSpPr>
            <a:spLocks noGrp="1"/>
          </p:cNvSpPr>
          <p:nvPr>
            <p:ph type="dt" sz="half" idx="10"/>
          </p:nvPr>
        </p:nvSpPr>
        <p:spPr/>
        <p:txBody>
          <a:bodyPr/>
          <a:lstStyle/>
          <a:p>
            <a:fld id="{55846E4D-C62A-45D5-A693-BCDCA946FB29}" type="datetimeFigureOut">
              <a:rPr lang="zh-CN" altLang="en-US" smtClean="0"/>
              <a:t>2024/10/21</a:t>
            </a:fld>
            <a:endParaRPr lang="zh-CN" altLang="en-US"/>
          </a:p>
        </p:txBody>
      </p:sp>
      <p:sp>
        <p:nvSpPr>
          <p:cNvPr id="6" name="页脚占位符 5">
            <a:extLst>
              <a:ext uri="{FF2B5EF4-FFF2-40B4-BE49-F238E27FC236}">
                <a16:creationId xmlns:a16="http://schemas.microsoft.com/office/drawing/2014/main" id="{EFA214FA-C8B4-A969-B4FD-BACE371A92A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D05FB0B-0588-6482-37A2-AC568F7406BB}"/>
              </a:ext>
            </a:extLst>
          </p:cNvPr>
          <p:cNvSpPr>
            <a:spLocks noGrp="1"/>
          </p:cNvSpPr>
          <p:nvPr>
            <p:ph type="sldNum" sz="quarter" idx="12"/>
          </p:nvPr>
        </p:nvSpPr>
        <p:spPr/>
        <p:txBody>
          <a:bodyPr/>
          <a:lstStyle/>
          <a:p>
            <a:fld id="{D4BF1856-BE2E-4C0E-8FD9-ABDAC405A9E5}" type="slidenum">
              <a:rPr lang="zh-CN" altLang="en-US" smtClean="0"/>
              <a:t>‹#›</a:t>
            </a:fld>
            <a:endParaRPr lang="zh-CN" altLang="en-US"/>
          </a:p>
        </p:txBody>
      </p:sp>
    </p:spTree>
    <p:extLst>
      <p:ext uri="{BB962C8B-B14F-4D97-AF65-F5344CB8AC3E}">
        <p14:creationId xmlns:p14="http://schemas.microsoft.com/office/powerpoint/2010/main" val="403619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DB3969D9-304C-B9A5-CF3A-B28A4AE83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94948CE1-F8C0-3C18-42D3-04B5AEE71D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67309EF-99E9-17CB-7281-77254B64D7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46E4D-C62A-45D5-A693-BCDCA946FB29}" type="datetimeFigureOut">
              <a:rPr lang="zh-CN" altLang="en-US" smtClean="0"/>
              <a:t>2024/10/21</a:t>
            </a:fld>
            <a:endParaRPr lang="zh-CN" altLang="en-US"/>
          </a:p>
        </p:txBody>
      </p:sp>
      <p:sp>
        <p:nvSpPr>
          <p:cNvPr id="5" name="页脚占位符 4">
            <a:extLst>
              <a:ext uri="{FF2B5EF4-FFF2-40B4-BE49-F238E27FC236}">
                <a16:creationId xmlns:a16="http://schemas.microsoft.com/office/drawing/2014/main" id="{5FCF7E78-0066-938E-AF3F-94C846A3C1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CCE63F6-F03D-256D-B5AA-84C221835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F1856-BE2E-4C0E-8FD9-ABDAC405A9E5}" type="slidenum">
              <a:rPr lang="zh-CN" altLang="en-US" smtClean="0"/>
              <a:t>‹#›</a:t>
            </a:fld>
            <a:endParaRPr lang="zh-CN" altLang="en-US"/>
          </a:p>
        </p:txBody>
      </p:sp>
      <p:pic>
        <p:nvPicPr>
          <p:cNvPr id="8" name="图片 7">
            <a:extLst>
              <a:ext uri="{FF2B5EF4-FFF2-40B4-BE49-F238E27FC236}">
                <a16:creationId xmlns:a16="http://schemas.microsoft.com/office/drawing/2014/main" id="{930D178C-497C-AEAE-0685-1622A8862FA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260"/>
            <a:ext cx="12192000" cy="6855480"/>
          </a:xfrm>
          <a:prstGeom prst="rect">
            <a:avLst/>
          </a:prstGeom>
        </p:spPr>
      </p:pic>
    </p:spTree>
    <p:extLst>
      <p:ext uri="{BB962C8B-B14F-4D97-AF65-F5344CB8AC3E}">
        <p14:creationId xmlns:p14="http://schemas.microsoft.com/office/powerpoint/2010/main" val="3378677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EDCF0E-AAD2-FDFC-84F0-7156EC4170DA}"/>
              </a:ext>
            </a:extLst>
          </p:cNvPr>
          <p:cNvSpPr>
            <a:spLocks noGrp="1"/>
          </p:cNvSpPr>
          <p:nvPr>
            <p:ph type="ctrTitle"/>
          </p:nvPr>
        </p:nvSpPr>
        <p:spPr>
          <a:xfrm>
            <a:off x="1464777" y="2176424"/>
            <a:ext cx="9144000" cy="1586634"/>
          </a:xfrm>
        </p:spPr>
        <p:txBody>
          <a:bodyPr>
            <a:noAutofit/>
          </a:bodyPr>
          <a:lstStyle/>
          <a:p>
            <a:pPr>
              <a:lnSpc>
                <a:spcPct val="150000"/>
              </a:lnSpc>
            </a:pPr>
            <a:r>
              <a:rPr lang="zh-CN" altLang="en-US" sz="5400" dirty="0">
                <a:latin typeface="华文楷体" panose="02010600040101010101" pitchFamily="2" charset="-122"/>
                <a:ea typeface="华文楷体" panose="02010600040101010101" pitchFamily="2" charset="-122"/>
              </a:rPr>
              <a:t>企业所得税税前扣除凭证</a:t>
            </a:r>
            <a:r>
              <a:rPr lang="zh-CN" altLang="en-US" sz="5400" dirty="0" smtClean="0">
                <a:latin typeface="华文楷体" panose="02010600040101010101" pitchFamily="2" charset="-122"/>
                <a:ea typeface="华文楷体" panose="02010600040101010101" pitchFamily="2" charset="-122"/>
              </a:rPr>
              <a:t>管理</a:t>
            </a:r>
            <a:r>
              <a:rPr lang="en-US" altLang="zh-CN" sz="5400" dirty="0" smtClean="0">
                <a:latin typeface="华文楷体" panose="02010600040101010101" pitchFamily="2" charset="-122"/>
                <a:ea typeface="华文楷体" panose="02010600040101010101" pitchFamily="2" charset="-122"/>
              </a:rPr>
              <a:t/>
            </a:r>
            <a:br>
              <a:rPr lang="en-US" altLang="zh-CN" sz="5400" dirty="0" smtClean="0">
                <a:latin typeface="华文楷体" panose="02010600040101010101" pitchFamily="2" charset="-122"/>
                <a:ea typeface="华文楷体" panose="02010600040101010101" pitchFamily="2" charset="-122"/>
              </a:rPr>
            </a:br>
            <a:r>
              <a:rPr lang="zh-CN" altLang="en-US" sz="5400" dirty="0" smtClean="0">
                <a:latin typeface="华文楷体" panose="02010600040101010101" pitchFamily="2" charset="-122"/>
                <a:ea typeface="华文楷体" panose="02010600040101010101" pitchFamily="2" charset="-122"/>
              </a:rPr>
              <a:t>（一）</a:t>
            </a:r>
            <a:endParaRPr lang="zh-CN" altLang="en-US" sz="54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99808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5BFD75-BC35-71DB-31A1-535C25DDAA42}"/>
              </a:ext>
            </a:extLst>
          </p:cNvPr>
          <p:cNvSpPr>
            <a:spLocks noGrp="1"/>
          </p:cNvSpPr>
          <p:nvPr>
            <p:ph type="title"/>
          </p:nvPr>
        </p:nvSpPr>
        <p:spPr>
          <a:xfrm>
            <a:off x="2582917" y="2404133"/>
            <a:ext cx="6214241" cy="1325563"/>
          </a:xfrm>
        </p:spPr>
        <p:txBody>
          <a:bodyPr>
            <a:noAutofit/>
          </a:bodyPr>
          <a:lstStyle/>
          <a:p>
            <a:r>
              <a:rPr lang="zh-CN" altLang="en-US" sz="9600" dirty="0">
                <a:latin typeface="隶书" panose="02010509060101010101" pitchFamily="49" charset="-122"/>
                <a:ea typeface="隶书" panose="02010509060101010101" pitchFamily="49" charset="-122"/>
              </a:rPr>
              <a:t> 谢    谢</a:t>
            </a:r>
          </a:p>
        </p:txBody>
      </p:sp>
    </p:spTree>
    <p:extLst>
      <p:ext uri="{BB962C8B-B14F-4D97-AF65-F5344CB8AC3E}">
        <p14:creationId xmlns:p14="http://schemas.microsoft.com/office/powerpoint/2010/main" val="3381367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36EDCF0E-AAD2-FDFC-84F0-7156EC4170DA}"/>
              </a:ext>
            </a:extLst>
          </p:cNvPr>
          <p:cNvSpPr txBox="1">
            <a:spLocks/>
          </p:cNvSpPr>
          <p:nvPr/>
        </p:nvSpPr>
        <p:spPr>
          <a:xfrm>
            <a:off x="1396762" y="2569389"/>
            <a:ext cx="9144000" cy="158663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zh-CN" altLang="en-US" sz="5400" dirty="0" smtClean="0">
                <a:latin typeface="华文楷体" panose="02010600040101010101" pitchFamily="2" charset="-122"/>
                <a:ea typeface="华文楷体" panose="02010600040101010101" pitchFamily="2" charset="-122"/>
              </a:rPr>
              <a:t>企业所得税税前扣除凭证管理</a:t>
            </a:r>
            <a:r>
              <a:rPr lang="en-US" altLang="zh-CN" sz="5400" dirty="0" smtClean="0">
                <a:latin typeface="华文楷体" panose="02010600040101010101" pitchFamily="2" charset="-122"/>
                <a:ea typeface="华文楷体" panose="02010600040101010101" pitchFamily="2" charset="-122"/>
              </a:rPr>
              <a:t/>
            </a:r>
            <a:br>
              <a:rPr lang="en-US" altLang="zh-CN" sz="5400" dirty="0" smtClean="0">
                <a:latin typeface="华文楷体" panose="02010600040101010101" pitchFamily="2" charset="-122"/>
                <a:ea typeface="华文楷体" panose="02010600040101010101" pitchFamily="2" charset="-122"/>
              </a:rPr>
            </a:br>
            <a:r>
              <a:rPr lang="zh-CN" altLang="en-US" sz="5400" dirty="0" smtClean="0">
                <a:latin typeface="华文楷体" panose="02010600040101010101" pitchFamily="2" charset="-122"/>
                <a:ea typeface="华文楷体" panose="02010600040101010101" pitchFamily="2" charset="-122"/>
              </a:rPr>
              <a:t>（二）</a:t>
            </a:r>
            <a:endParaRPr lang="zh-CN" altLang="en-US" sz="54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78993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697592" y="143382"/>
            <a:ext cx="11130455" cy="5630131"/>
          </a:xfrm>
          <a:prstGeom prst="rect">
            <a:avLst/>
          </a:prstGeom>
          <a:noFill/>
        </p:spPr>
        <p:txBody>
          <a:bodyPr wrap="square">
            <a:spAutoFit/>
          </a:bodyPr>
          <a:lstStyle/>
          <a:p>
            <a:pPr>
              <a:lnSpc>
                <a:spcPct val="150000"/>
              </a:lnSpc>
            </a:pPr>
            <a:r>
              <a:rPr lang="zh-CN" altLang="en-US" sz="2200" dirty="0">
                <a:latin typeface="华文宋体" panose="02010600040101010101" pitchFamily="2" charset="-122"/>
                <a:ea typeface="华文宋体" panose="02010600040101010101" pitchFamily="2" charset="-122"/>
              </a:rPr>
              <a:t>      （三）、税前扣除凭证与税前扣除的关系 </a:t>
            </a:r>
          </a:p>
          <a:p>
            <a:pPr>
              <a:lnSpc>
                <a:spcPct val="150000"/>
              </a:lnSpc>
            </a:pPr>
            <a:r>
              <a:rPr lang="zh-CN" altLang="en-US" sz="2200" dirty="0">
                <a:latin typeface="华文宋体" panose="02010600040101010101" pitchFamily="2" charset="-122"/>
                <a:ea typeface="华文宋体" panose="02010600040101010101" pitchFamily="2" charset="-122"/>
              </a:rPr>
              <a:t>        税前扣除凭证是企业计算企业所得税应纳税所得额时，扣除相关支出的依据。企业支出的税前扣除范围和标准应当按照企业所得税法及其实施条例等相关规定执行。 </a:t>
            </a:r>
          </a:p>
          <a:p>
            <a:pPr>
              <a:lnSpc>
                <a:spcPct val="150000"/>
              </a:lnSpc>
            </a:pPr>
            <a:r>
              <a:rPr lang="zh-CN" altLang="en-US" sz="2200" dirty="0">
                <a:latin typeface="华文宋体" panose="02010600040101010101" pitchFamily="2" charset="-122"/>
                <a:ea typeface="华文宋体" panose="02010600040101010101" pitchFamily="2" charset="-122"/>
              </a:rPr>
              <a:t>        税前扣除凭证是企业在生产经营活动中产生的具有真实的经济业务支出的书面依据，他有四种形式存在，</a:t>
            </a:r>
          </a:p>
          <a:p>
            <a:pPr>
              <a:lnSpc>
                <a:spcPct val="150000"/>
              </a:lnSpc>
            </a:pPr>
            <a:r>
              <a:rPr lang="zh-CN" altLang="en-US" sz="2200" dirty="0">
                <a:latin typeface="华文宋体" panose="02010600040101010101" pitchFamily="2" charset="-122"/>
                <a:ea typeface="华文宋体" panose="02010600040101010101" pitchFamily="2" charset="-122"/>
              </a:rPr>
              <a:t>        一是、有税务部门或财政部门定制的发票和收据称之为合法的外部票据；</a:t>
            </a:r>
          </a:p>
          <a:p>
            <a:pPr>
              <a:lnSpc>
                <a:spcPct val="150000"/>
              </a:lnSpc>
            </a:pPr>
            <a:r>
              <a:rPr lang="zh-CN" altLang="en-US" sz="2200" dirty="0">
                <a:latin typeface="华文宋体" panose="02010600040101010101" pitchFamily="2" charset="-122"/>
                <a:ea typeface="华文宋体" panose="02010600040101010101" pitchFamily="2" charset="-122"/>
              </a:rPr>
              <a:t>        二是、由权威机构出具的，税务部门认可的执法类文书。</a:t>
            </a:r>
          </a:p>
          <a:p>
            <a:pPr>
              <a:lnSpc>
                <a:spcPct val="150000"/>
              </a:lnSpc>
            </a:pPr>
            <a:r>
              <a:rPr lang="zh-CN" altLang="en-US" sz="2200" dirty="0">
                <a:latin typeface="华文宋体" panose="02010600040101010101" pitchFamily="2" charset="-122"/>
                <a:ea typeface="华文宋体" panose="02010600040101010101" pitchFamily="2" charset="-122"/>
              </a:rPr>
              <a:t>        三是、小额、必须、合理的外部自制凭证；</a:t>
            </a:r>
          </a:p>
          <a:p>
            <a:pPr>
              <a:lnSpc>
                <a:spcPct val="150000"/>
              </a:lnSpc>
            </a:pPr>
            <a:r>
              <a:rPr lang="zh-CN" altLang="en-US" sz="2200" dirty="0">
                <a:latin typeface="华文宋体" panose="02010600040101010101" pitchFamily="2" charset="-122"/>
                <a:ea typeface="华文宋体" panose="02010600040101010101" pitchFamily="2" charset="-122"/>
              </a:rPr>
              <a:t>        四是、企业的自制凭证，包括工资的支付、折旧的计提、预提的费用等等。</a:t>
            </a:r>
          </a:p>
          <a:p>
            <a:pPr>
              <a:lnSpc>
                <a:spcPct val="150000"/>
              </a:lnSpc>
            </a:pPr>
            <a:r>
              <a:rPr lang="zh-CN" altLang="en-US" sz="2200" dirty="0">
                <a:latin typeface="华文宋体" panose="02010600040101010101" pitchFamily="2" charset="-122"/>
                <a:ea typeface="华文宋体" panose="02010600040101010101" pitchFamily="2" charset="-122"/>
              </a:rPr>
              <a:t>        有了以上的合法凭证也必须要符合企业支出的税前扣除范围和标准，所以说有合法的凭证不一定是合法的税前扣除支出。</a:t>
            </a:r>
          </a:p>
        </p:txBody>
      </p:sp>
    </p:spTree>
    <p:extLst>
      <p:ext uri="{BB962C8B-B14F-4D97-AF65-F5344CB8AC3E}">
        <p14:creationId xmlns:p14="http://schemas.microsoft.com/office/powerpoint/2010/main" val="392194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par>
                                <p:cTn id="23" presetID="22" presetClass="entr" presetSubtype="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up)">
                                      <p:cBhvr>
                                        <p:cTn id="25" dur="500"/>
                                        <p:tgtEl>
                                          <p:spTgt spid="3">
                                            <p:txEl>
                                              <p:pRg st="4" end="4"/>
                                            </p:txEl>
                                          </p:spTgt>
                                        </p:tgtEl>
                                      </p:cBhvr>
                                    </p:animEffect>
                                  </p:childTnLst>
                                </p:cTn>
                              </p:par>
                              <p:par>
                                <p:cTn id="26" presetID="22" presetClass="entr" presetSubtype="1"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up)">
                                      <p:cBhvr>
                                        <p:cTn id="28" dur="500"/>
                                        <p:tgtEl>
                                          <p:spTgt spid="3">
                                            <p:txEl>
                                              <p:pRg st="5" end="5"/>
                                            </p:txEl>
                                          </p:spTgt>
                                        </p:tgtEl>
                                      </p:cBhvr>
                                    </p:animEffect>
                                  </p:childTnLst>
                                </p:cTn>
                              </p:par>
                              <p:par>
                                <p:cTn id="29" presetID="22" presetClass="entr" presetSubtype="1"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up)">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292773" y="757934"/>
            <a:ext cx="9291145" cy="4614468"/>
          </a:xfrm>
          <a:prstGeom prst="rect">
            <a:avLst/>
          </a:prstGeom>
          <a:noFill/>
        </p:spPr>
        <p:txBody>
          <a:bodyPr wrap="square">
            <a:spAutoFit/>
          </a:bodyPr>
          <a:lstStyle/>
          <a:p>
            <a:pPr>
              <a:lnSpc>
                <a:spcPct val="150000"/>
              </a:lnSpc>
            </a:pPr>
            <a:r>
              <a:rPr lang="zh-CN" altLang="en-US" sz="2200" dirty="0">
                <a:latin typeface="华文宋体" panose="02010600040101010101" pitchFamily="2" charset="-122"/>
                <a:ea typeface="华文宋体" panose="02010600040101010101" pitchFamily="2" charset="-122"/>
              </a:rPr>
              <a:t>（四）、税前扣除凭证与相关资料的关系 </a:t>
            </a:r>
          </a:p>
          <a:p>
            <a:pPr>
              <a:lnSpc>
                <a:spcPct val="150000"/>
              </a:lnSpc>
            </a:pPr>
            <a:r>
              <a:rPr lang="zh-CN" altLang="en-US" sz="2200" dirty="0">
                <a:latin typeface="华文宋体" panose="02010600040101010101" pitchFamily="2" charset="-122"/>
                <a:ea typeface="华文宋体" panose="02010600040101010101" pitchFamily="2" charset="-122"/>
              </a:rPr>
              <a:t>　    企业在经营活动、经济往来中常常伴生有合同协议、付款凭证等相关资料，在某些情形下，则为支出依据，如法院判决企业支付违约金而出具的裁判文书。</a:t>
            </a:r>
          </a:p>
          <a:p>
            <a:pPr>
              <a:lnSpc>
                <a:spcPct val="150000"/>
              </a:lnSpc>
            </a:pPr>
            <a:r>
              <a:rPr lang="zh-CN" altLang="en-US" sz="2200" dirty="0">
                <a:latin typeface="华文宋体" panose="02010600040101010101" pitchFamily="2" charset="-122"/>
                <a:ea typeface="华文宋体" panose="02010600040101010101" pitchFamily="2" charset="-122"/>
              </a:rPr>
              <a:t>        以上资料不属于税前扣除凭证，但属于与企业经营活动直接相关且能够证明税前扣除凭证真实性的资料，企业也应按照法律、法规等相关规定，履行保管责任，以备包括税务机关在内的有关部门、机构或者人员核实。           从现在新一轮的减税降费的政策看一般税务机关对相关资料不一定要求上报，但一定是要求备查，并有保管的年限，否则涉及的税务风险很大。</a:t>
            </a:r>
          </a:p>
        </p:txBody>
      </p:sp>
    </p:spTree>
    <p:extLst>
      <p:ext uri="{BB962C8B-B14F-4D97-AF65-F5344CB8AC3E}">
        <p14:creationId xmlns:p14="http://schemas.microsoft.com/office/powerpoint/2010/main" val="19162101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292773" y="757934"/>
            <a:ext cx="9627475" cy="4662815"/>
          </a:xfrm>
          <a:prstGeom prst="rect">
            <a:avLst/>
          </a:prstGeom>
          <a:noFill/>
        </p:spPr>
        <p:txBody>
          <a:bodyPr wrap="square">
            <a:spAutoFit/>
          </a:bodyPr>
          <a:lstStyle/>
          <a:p>
            <a:pPr>
              <a:lnSpc>
                <a:spcPct val="150000"/>
              </a:lnSpc>
            </a:pPr>
            <a:r>
              <a:rPr lang="zh-CN" altLang="en-US" sz="2200" dirty="0">
                <a:latin typeface="华文宋体" panose="02010600040101010101" pitchFamily="2" charset="-122"/>
                <a:ea typeface="华文宋体" panose="02010600040101010101" pitchFamily="2" charset="-122"/>
              </a:rPr>
              <a:t>      （五）税前扣除凭证的种类</a:t>
            </a:r>
          </a:p>
          <a:p>
            <a:pPr>
              <a:lnSpc>
                <a:spcPct val="150000"/>
              </a:lnSpc>
            </a:pPr>
            <a:r>
              <a:rPr lang="zh-CN" altLang="en-US" sz="2200" dirty="0">
                <a:latin typeface="华文宋体" panose="02010600040101010101" pitchFamily="2" charset="-122"/>
                <a:ea typeface="华文宋体" panose="02010600040101010101" pitchFamily="2" charset="-122"/>
              </a:rPr>
              <a:t>　    根据税前扣除凭证的取得来源，</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办法</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将其分为内部凭证和外部凭证。</a:t>
            </a:r>
          </a:p>
          <a:p>
            <a:pPr>
              <a:lnSpc>
                <a:spcPct val="150000"/>
              </a:lnSpc>
            </a:pPr>
            <a:r>
              <a:rPr lang="zh-CN" altLang="en-US" sz="2200" dirty="0">
                <a:latin typeface="华文宋体" panose="02010600040101010101" pitchFamily="2" charset="-122"/>
                <a:ea typeface="华文宋体" panose="02010600040101010101" pitchFamily="2" charset="-122"/>
              </a:rPr>
              <a:t>        内部凭证：内部凭证是指企业自制用于成本、费用、损失和其他支出核算的会计原始凭证。内部凭证的填制和使用应当符合国家会计法律、法规等相关规定。是企业根据国家会计法律、法规等相关规定，在发生支出时，自行填制的用于核算支出的会计原始凭证。如企业支付给员工的工资，工资表等会计原始凭证即为内部凭证。</a:t>
            </a:r>
          </a:p>
          <a:p>
            <a:pPr>
              <a:lnSpc>
                <a:spcPct val="150000"/>
              </a:lnSpc>
            </a:pPr>
            <a:r>
              <a:rPr lang="zh-CN" altLang="en-US" sz="2200" dirty="0">
                <a:latin typeface="华文宋体" panose="02010600040101010101" pitchFamily="2" charset="-122"/>
                <a:ea typeface="华文宋体" panose="02010600040101010101" pitchFamily="2" charset="-122"/>
              </a:rPr>
              <a:t>         内部自制凭证的种类：费用支出</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工资表、费用计提表（折旧、福利费、教育费等等）、资产的</a:t>
            </a:r>
            <a:r>
              <a:rPr lang="zh-CN" altLang="en-US" sz="2200" dirty="0" smtClean="0">
                <a:latin typeface="华文宋体" panose="02010600040101010101" pitchFamily="2" charset="-122"/>
                <a:ea typeface="华文宋体" panose="02010600040101010101" pitchFamily="2" charset="-122"/>
              </a:rPr>
              <a:t>损益。</a:t>
            </a:r>
            <a:endParaRPr lang="zh-CN" altLang="en-US" sz="2200" dirty="0">
              <a:latin typeface="华文宋体" panose="02010600040101010101" pitchFamily="2" charset="-122"/>
              <a:ea typeface="华文宋体" panose="02010600040101010101" pitchFamily="2" charset="-122"/>
            </a:endParaRPr>
          </a:p>
        </p:txBody>
      </p:sp>
    </p:spTree>
    <p:extLst>
      <p:ext uri="{BB962C8B-B14F-4D97-AF65-F5344CB8AC3E}">
        <p14:creationId xmlns:p14="http://schemas.microsoft.com/office/powerpoint/2010/main" val="38246644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282262" y="694872"/>
            <a:ext cx="9627475" cy="5122300"/>
          </a:xfrm>
          <a:prstGeom prst="rect">
            <a:avLst/>
          </a:prstGeom>
          <a:noFill/>
        </p:spPr>
        <p:txBody>
          <a:bodyPr wrap="square">
            <a:spAutoFit/>
          </a:bodyPr>
          <a:lstStyle/>
          <a:p>
            <a:pPr>
              <a:lnSpc>
                <a:spcPct val="150000"/>
              </a:lnSpc>
            </a:pPr>
            <a:r>
              <a:rPr lang="zh-CN" altLang="en-US" sz="2200" dirty="0">
                <a:latin typeface="华文宋体" panose="02010600040101010101" pitchFamily="2" charset="-122"/>
                <a:ea typeface="华文宋体" panose="02010600040101010101" pitchFamily="2" charset="-122"/>
              </a:rPr>
              <a:t>        外部凭证：外部凭证是指企业发生经营活动和其他事项时，从其他单位、个人取得的用于证明其支出发生的凭证，包括但不限于发票（包括纸质发票和电子发票）、财政票据、完税凭证、收款凭证、分割单等。是企业发生经营活动和其他事项时，取得的发票、财政票据、完税凭证、分割单以及其他单位、个人出具的收款凭证等。其中，发票包括纸质发票和电子发票，也包括税务机关代开的发票。</a:t>
            </a:r>
          </a:p>
          <a:p>
            <a:pPr>
              <a:lnSpc>
                <a:spcPct val="150000"/>
              </a:lnSpc>
            </a:pPr>
            <a:r>
              <a:rPr lang="zh-CN" altLang="en-US" sz="2200" dirty="0">
                <a:latin typeface="华文宋体" panose="02010600040101010101" pitchFamily="2" charset="-122"/>
                <a:ea typeface="华文宋体" panose="02010600040101010101" pitchFamily="2" charset="-122"/>
              </a:rPr>
              <a:t>        </a:t>
            </a:r>
            <a:r>
              <a:rPr lang="zh-CN" altLang="en-US" sz="2200" b="1" dirty="0">
                <a:latin typeface="华文宋体" panose="02010600040101010101" pitchFamily="2" charset="-122"/>
                <a:ea typeface="华文宋体" panose="02010600040101010101" pitchFamily="2" charset="-122"/>
              </a:rPr>
              <a:t>例：</a:t>
            </a:r>
            <a:r>
              <a:rPr lang="zh-CN" altLang="en-US" sz="2200" dirty="0">
                <a:latin typeface="华文宋体" panose="02010600040101010101" pitchFamily="2" charset="-122"/>
                <a:ea typeface="华文宋体" panose="02010600040101010101" pitchFamily="2" charset="-122"/>
              </a:rPr>
              <a:t>能否凭分割单作为税前扣除凭证</a:t>
            </a:r>
          </a:p>
          <a:p>
            <a:pPr>
              <a:lnSpc>
                <a:spcPct val="150000"/>
              </a:lnSpc>
            </a:pPr>
            <a:r>
              <a:rPr lang="zh-CN" altLang="en-US" sz="2200" dirty="0">
                <a:latin typeface="华文宋体" panose="02010600040101010101" pitchFamily="2" charset="-122"/>
                <a:ea typeface="华文宋体" panose="02010600040101010101" pitchFamily="2" charset="-122"/>
              </a:rPr>
              <a:t>        企业与其他企业</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包括关联企业</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、个人在境内共同接受应纳增值税劳务或者非应税劳务发生的支出，采取分摊方式的，共同接受方可以凭借企业开具的分割单作为税前扣除凭证。</a:t>
            </a:r>
          </a:p>
        </p:txBody>
      </p:sp>
    </p:spTree>
    <p:extLst>
      <p:ext uri="{BB962C8B-B14F-4D97-AF65-F5344CB8AC3E}">
        <p14:creationId xmlns:p14="http://schemas.microsoft.com/office/powerpoint/2010/main" val="16722411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332928" y="1146816"/>
            <a:ext cx="9272010" cy="3139321"/>
          </a:xfrm>
          <a:prstGeom prst="rect">
            <a:avLst/>
          </a:prstGeom>
          <a:noFill/>
        </p:spPr>
        <p:txBody>
          <a:bodyPr wrap="square">
            <a:spAutoFit/>
          </a:bodyPr>
          <a:lstStyle/>
          <a:p>
            <a:pPr>
              <a:lnSpc>
                <a:spcPct val="150000"/>
              </a:lnSpc>
            </a:pPr>
            <a:r>
              <a:rPr lang="en-US" altLang="zh-CN" sz="2200" dirty="0">
                <a:latin typeface="华文宋体" panose="02010600040101010101" pitchFamily="2" charset="-122"/>
                <a:ea typeface="华文宋体" panose="02010600040101010101" pitchFamily="2" charset="-122"/>
              </a:rPr>
              <a:t>        (</a:t>
            </a:r>
            <a:r>
              <a:rPr lang="zh-CN" altLang="en-US" sz="2200" dirty="0">
                <a:latin typeface="华文宋体" panose="02010600040101010101" pitchFamily="2" charset="-122"/>
                <a:ea typeface="华文宋体" panose="02010600040101010101" pitchFamily="2" charset="-122"/>
              </a:rPr>
              <a:t>六</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取得税前扣除凭证的时间要求</a:t>
            </a:r>
          </a:p>
          <a:p>
            <a:pPr>
              <a:lnSpc>
                <a:spcPct val="150000"/>
              </a:lnSpc>
            </a:pPr>
            <a:r>
              <a:rPr lang="zh-CN" altLang="en-US" sz="2200" dirty="0">
                <a:latin typeface="华文宋体" panose="02010600040101010101" pitchFamily="2" charset="-122"/>
                <a:ea typeface="华文宋体" panose="02010600040101010101" pitchFamily="2" charset="-122"/>
              </a:rPr>
              <a:t>         企业应在支出发生时取得符合规定的税前扣除凭证，但是考虑到在某些情形下企业可能需要补开、换开符合规定的税前扣除凭证，为此，</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办法</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规定了企业应在当年度企业所得税法规定的汇算清缴期结束前取得符合规定的税前扣除凭证。</a:t>
            </a:r>
            <a:endParaRPr lang="en-US" altLang="zh-CN" sz="2200" dirty="0">
              <a:latin typeface="华文宋体" panose="02010600040101010101" pitchFamily="2" charset="-122"/>
              <a:ea typeface="华文宋体" panose="02010600040101010101" pitchFamily="2" charset="-122"/>
            </a:endParaRPr>
          </a:p>
          <a:p>
            <a:pPr>
              <a:lnSpc>
                <a:spcPct val="150000"/>
              </a:lnSpc>
            </a:pPr>
            <a:r>
              <a:rPr lang="en-US" altLang="zh-CN" sz="2200" dirty="0">
                <a:latin typeface="华文宋体" panose="02010600040101010101" pitchFamily="2" charset="-122"/>
                <a:ea typeface="华文宋体" panose="02010600040101010101" pitchFamily="2" charset="-122"/>
              </a:rPr>
              <a:t>        </a:t>
            </a:r>
            <a:r>
              <a:rPr lang="en-US" altLang="zh-CN" sz="2200" b="1" dirty="0">
                <a:latin typeface="华文宋体" panose="02010600040101010101" pitchFamily="2" charset="-122"/>
                <a:ea typeface="华文宋体" panose="02010600040101010101" pitchFamily="2" charset="-122"/>
              </a:rPr>
              <a:t> </a:t>
            </a:r>
            <a:endParaRPr lang="zh-CN" altLang="en-US" sz="2200" dirty="0">
              <a:latin typeface="华文宋体" panose="02010600040101010101" pitchFamily="2" charset="-122"/>
              <a:ea typeface="华文宋体" panose="02010600040101010101" pitchFamily="2" charset="-122"/>
            </a:endParaRPr>
          </a:p>
        </p:txBody>
      </p:sp>
    </p:spTree>
    <p:extLst>
      <p:ext uri="{BB962C8B-B14F-4D97-AF65-F5344CB8AC3E}">
        <p14:creationId xmlns:p14="http://schemas.microsoft.com/office/powerpoint/2010/main" val="6957396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5BFD75-BC35-71DB-31A1-535C25DDAA42}"/>
              </a:ext>
            </a:extLst>
          </p:cNvPr>
          <p:cNvSpPr>
            <a:spLocks noGrp="1"/>
          </p:cNvSpPr>
          <p:nvPr>
            <p:ph type="title"/>
          </p:nvPr>
        </p:nvSpPr>
        <p:spPr>
          <a:xfrm>
            <a:off x="3087414" y="2498726"/>
            <a:ext cx="6214241" cy="1325563"/>
          </a:xfrm>
        </p:spPr>
        <p:txBody>
          <a:bodyPr>
            <a:noAutofit/>
          </a:bodyPr>
          <a:lstStyle/>
          <a:p>
            <a:r>
              <a:rPr lang="zh-CN" altLang="en-US" sz="9600" dirty="0">
                <a:latin typeface="隶书" panose="02010509060101010101" pitchFamily="49" charset="-122"/>
                <a:ea typeface="隶书" panose="02010509060101010101" pitchFamily="49" charset="-122"/>
              </a:rPr>
              <a:t> 谢    谢</a:t>
            </a:r>
          </a:p>
        </p:txBody>
      </p:sp>
    </p:spTree>
    <p:extLst>
      <p:ext uri="{BB962C8B-B14F-4D97-AF65-F5344CB8AC3E}">
        <p14:creationId xmlns:p14="http://schemas.microsoft.com/office/powerpoint/2010/main" val="7357270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a:extLst>
              <a:ext uri="{FF2B5EF4-FFF2-40B4-BE49-F238E27FC236}">
                <a16:creationId xmlns:a16="http://schemas.microsoft.com/office/drawing/2014/main" id="{36EDCF0E-AAD2-FDFC-84F0-7156EC4170DA}"/>
              </a:ext>
            </a:extLst>
          </p:cNvPr>
          <p:cNvSpPr txBox="1">
            <a:spLocks/>
          </p:cNvSpPr>
          <p:nvPr/>
        </p:nvSpPr>
        <p:spPr>
          <a:xfrm>
            <a:off x="1366535" y="2554276"/>
            <a:ext cx="9144000" cy="158663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zh-CN" altLang="en-US" sz="5400" dirty="0" smtClean="0">
                <a:latin typeface="华文楷体" panose="02010600040101010101" pitchFamily="2" charset="-122"/>
                <a:ea typeface="华文楷体" panose="02010600040101010101" pitchFamily="2" charset="-122"/>
              </a:rPr>
              <a:t>企业所得税税前扣除凭证管理</a:t>
            </a:r>
            <a:r>
              <a:rPr lang="en-US" altLang="zh-CN" sz="5400" dirty="0" smtClean="0">
                <a:latin typeface="华文楷体" panose="02010600040101010101" pitchFamily="2" charset="-122"/>
                <a:ea typeface="华文楷体" panose="02010600040101010101" pitchFamily="2" charset="-122"/>
              </a:rPr>
              <a:t/>
            </a:r>
            <a:br>
              <a:rPr lang="en-US" altLang="zh-CN" sz="5400" dirty="0" smtClean="0">
                <a:latin typeface="华文楷体" panose="02010600040101010101" pitchFamily="2" charset="-122"/>
                <a:ea typeface="华文楷体" panose="02010600040101010101" pitchFamily="2" charset="-122"/>
              </a:rPr>
            </a:br>
            <a:r>
              <a:rPr lang="zh-CN" altLang="en-US" sz="5400" dirty="0" smtClean="0">
                <a:latin typeface="华文楷体" panose="02010600040101010101" pitchFamily="2" charset="-122"/>
                <a:ea typeface="华文楷体" panose="02010600040101010101" pitchFamily="2" charset="-122"/>
              </a:rPr>
              <a:t>（三）</a:t>
            </a:r>
            <a:endParaRPr lang="zh-CN" altLang="en-US" sz="54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03635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311907" y="519341"/>
            <a:ext cx="10238961" cy="5378395"/>
          </a:xfrm>
          <a:prstGeom prst="rect">
            <a:avLst/>
          </a:prstGeom>
          <a:noFill/>
        </p:spPr>
        <p:txBody>
          <a:bodyPr wrap="square">
            <a:spAutoFit/>
          </a:bodyPr>
          <a:lstStyle/>
          <a:p>
            <a:pPr>
              <a:lnSpc>
                <a:spcPct val="150000"/>
              </a:lnSpc>
            </a:pPr>
            <a:r>
              <a:rPr lang="en-US" altLang="zh-CN" sz="2100" dirty="0">
                <a:latin typeface="华文宋体" panose="02010600040101010101" pitchFamily="2" charset="-122"/>
                <a:ea typeface="华文宋体" panose="02010600040101010101" pitchFamily="2" charset="-122"/>
              </a:rPr>
              <a:t>        (</a:t>
            </a:r>
            <a:r>
              <a:rPr lang="zh-CN" altLang="en-US" sz="2100" dirty="0">
                <a:latin typeface="华文宋体" panose="02010600040101010101" pitchFamily="2" charset="-122"/>
                <a:ea typeface="华文宋体" panose="02010600040101010101" pitchFamily="2" charset="-122"/>
              </a:rPr>
              <a:t>七</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外部凭证的税务处理</a:t>
            </a:r>
          </a:p>
          <a:p>
            <a:pPr>
              <a:lnSpc>
                <a:spcPct val="150000"/>
              </a:lnSpc>
            </a:pPr>
            <a:r>
              <a:rPr lang="zh-CN" altLang="en-US" sz="2100" dirty="0">
                <a:latin typeface="华文宋体" panose="02010600040101010101" pitchFamily="2" charset="-122"/>
                <a:ea typeface="华文宋体" panose="02010600040101010101" pitchFamily="2" charset="-122"/>
              </a:rPr>
              <a:t>        企业在规定期限内取得符合规定的发票、其他外部凭证的，相应支出可以税前扣除。应当取得而未取得发票、其他外部凭证或者取得不合规发票、不合规其他外部凭证的，可以按照以下规定处理：</a:t>
            </a:r>
          </a:p>
          <a:p>
            <a:pPr>
              <a:lnSpc>
                <a:spcPct val="150000"/>
              </a:lnSpc>
            </a:pPr>
            <a:r>
              <a:rPr lang="en-US" altLang="zh-CN" sz="2100" dirty="0">
                <a:latin typeface="华文宋体" panose="02010600040101010101" pitchFamily="2" charset="-122"/>
                <a:ea typeface="华文宋体" panose="02010600040101010101" pitchFamily="2" charset="-122"/>
              </a:rPr>
              <a:t>        1.</a:t>
            </a:r>
            <a:r>
              <a:rPr lang="zh-CN" altLang="en-US" sz="2100" dirty="0">
                <a:latin typeface="华文宋体" panose="02010600040101010101" pitchFamily="2" charset="-122"/>
                <a:ea typeface="华文宋体" panose="02010600040101010101" pitchFamily="2" charset="-122"/>
              </a:rPr>
              <a:t>汇算清缴期结束前的税务处理</a:t>
            </a:r>
          </a:p>
          <a:p>
            <a:pPr>
              <a:lnSpc>
                <a:spcPct val="150000"/>
              </a:lnSpc>
            </a:pPr>
            <a:r>
              <a:rPr lang="en-US" altLang="zh-CN" sz="2100" dirty="0">
                <a:latin typeface="华文宋体" panose="02010600040101010101" pitchFamily="2" charset="-122"/>
                <a:ea typeface="华文宋体" panose="02010600040101010101" pitchFamily="2" charset="-122"/>
              </a:rPr>
              <a:t>        (1)</a:t>
            </a:r>
            <a:r>
              <a:rPr lang="zh-CN" altLang="en-US" sz="2100" dirty="0">
                <a:latin typeface="华文宋体" panose="02010600040101010101" pitchFamily="2" charset="-122"/>
                <a:ea typeface="华文宋体" panose="02010600040101010101" pitchFamily="2" charset="-122"/>
              </a:rPr>
              <a:t>能够补开、换开符合规定的发票、其他外部凭证的，相应支出可以税前扣除。</a:t>
            </a:r>
          </a:p>
          <a:p>
            <a:pPr>
              <a:lnSpc>
                <a:spcPct val="150000"/>
              </a:lnSpc>
            </a:pPr>
            <a:r>
              <a:rPr lang="en-US" altLang="zh-CN" sz="2100" dirty="0">
                <a:latin typeface="华文宋体" panose="02010600040101010101" pitchFamily="2" charset="-122"/>
                <a:ea typeface="华文宋体" panose="02010600040101010101" pitchFamily="2" charset="-122"/>
              </a:rPr>
              <a:t>        (2)</a:t>
            </a:r>
            <a:r>
              <a:rPr lang="zh-CN" altLang="en-US" sz="2100" dirty="0">
                <a:latin typeface="华文宋体" panose="02010600040101010101" pitchFamily="2" charset="-122"/>
                <a:ea typeface="华文宋体" panose="02010600040101010101" pitchFamily="2" charset="-122"/>
              </a:rPr>
              <a:t>因对方注销、撤销、依法被吊销营业执照、被税务机关认定为非正常户等特殊原因无法补开、换开符合规定的发票、其他外部凭证的，凭相关资料证实支出真实性后，相应支出可以税前扣除。</a:t>
            </a:r>
          </a:p>
          <a:p>
            <a:pPr>
              <a:lnSpc>
                <a:spcPct val="150000"/>
              </a:lnSpc>
            </a:pPr>
            <a:r>
              <a:rPr lang="en-US" altLang="zh-CN" sz="2100" dirty="0">
                <a:latin typeface="华文宋体" panose="02010600040101010101" pitchFamily="2" charset="-122"/>
                <a:ea typeface="华文宋体" panose="02010600040101010101" pitchFamily="2" charset="-122"/>
              </a:rPr>
              <a:t>        (3)</a:t>
            </a:r>
            <a:r>
              <a:rPr lang="zh-CN" altLang="en-US" sz="2100" dirty="0">
                <a:latin typeface="华文宋体" panose="02010600040101010101" pitchFamily="2" charset="-122"/>
                <a:ea typeface="华文宋体" panose="02010600040101010101" pitchFamily="2" charset="-122"/>
              </a:rPr>
              <a:t>未能补开、换开符合规定的发票、其他外部凭证并且未能凭相关资料证实支出真实性的，相应支出不得在发生年度税前扣除。</a:t>
            </a:r>
          </a:p>
        </p:txBody>
      </p:sp>
    </p:spTree>
    <p:extLst>
      <p:ext uri="{BB962C8B-B14F-4D97-AF65-F5344CB8AC3E}">
        <p14:creationId xmlns:p14="http://schemas.microsoft.com/office/powerpoint/2010/main" val="166519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par>
                                <p:cTn id="23" presetID="18" presetClass="entr" presetSubtype="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trips(downRight)">
                                      <p:cBhvr>
                                        <p:cTn id="25" dur="500"/>
                                        <p:tgtEl>
                                          <p:spTgt spid="3">
                                            <p:txEl>
                                              <p:pRg st="4" end="4"/>
                                            </p:txEl>
                                          </p:spTgt>
                                        </p:tgtEl>
                                      </p:cBhvr>
                                    </p:animEffect>
                                  </p:childTnLst>
                                </p:cTn>
                              </p:par>
                              <p:par>
                                <p:cTn id="26" presetID="18" presetClass="entr" presetSubtype="6"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trips(downRight)">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95066D-2A9C-26A3-484C-02D41DC7705B}"/>
              </a:ext>
            </a:extLst>
          </p:cNvPr>
          <p:cNvSpPr>
            <a:spLocks noGrp="1"/>
          </p:cNvSpPr>
          <p:nvPr>
            <p:ph type="title"/>
          </p:nvPr>
        </p:nvSpPr>
        <p:spPr>
          <a:xfrm>
            <a:off x="1961322" y="365125"/>
            <a:ext cx="8504583" cy="1325563"/>
          </a:xfrm>
        </p:spPr>
        <p:txBody>
          <a:bodyPr>
            <a:normAutofit/>
          </a:bodyPr>
          <a:lstStyle/>
          <a:p>
            <a:r>
              <a:rPr kumimoji="0" lang="zh-CN" altLang="en-US" b="0" i="0" u="none" strike="noStrike" kern="120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企业所得税税前扣除凭证管理</a:t>
            </a:r>
            <a:endParaRPr lang="zh-CN" altLang="en-US" dirty="0"/>
          </a:p>
        </p:txBody>
      </p:sp>
      <p:sp>
        <p:nvSpPr>
          <p:cNvPr id="3" name="内容占位符 2">
            <a:extLst>
              <a:ext uri="{FF2B5EF4-FFF2-40B4-BE49-F238E27FC236}">
                <a16:creationId xmlns:a16="http://schemas.microsoft.com/office/drawing/2014/main" id="{A5CD3041-DAD8-C294-0DF7-458ED0BB0E68}"/>
              </a:ext>
            </a:extLst>
          </p:cNvPr>
          <p:cNvSpPr>
            <a:spLocks noGrp="1"/>
          </p:cNvSpPr>
          <p:nvPr>
            <p:ph sz="half" idx="1"/>
          </p:nvPr>
        </p:nvSpPr>
        <p:spPr>
          <a:xfrm>
            <a:off x="589722" y="1690688"/>
            <a:ext cx="5181600" cy="4351338"/>
          </a:xfrm>
          <a:ln w="19050">
            <a:solidFill>
              <a:schemeClr val="tx2">
                <a:lumMod val="50000"/>
              </a:schemeClr>
            </a:solidFill>
          </a:ln>
        </p:spPr>
        <p:txBody>
          <a:bodyPr>
            <a:normAutofit fontScale="92500" lnSpcReduction="20000"/>
          </a:bodyPr>
          <a:lstStyle/>
          <a:p>
            <a:pPr indent="0" algn="just">
              <a:lnSpc>
                <a:spcPct val="170000"/>
              </a:lnSpc>
              <a:buNone/>
            </a:pPr>
            <a:r>
              <a:rPr lang="en-US"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        </a:t>
            </a:r>
            <a:r>
              <a:rPr lang="zh-CN"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关于国家税务总局发布的《企业所得税税前扣除凭证管理办法》</a:t>
            </a:r>
            <a:r>
              <a:rPr lang="zh-CN" altLang="en-US" sz="2400" kern="100" dirty="0">
                <a:effectLst/>
                <a:latin typeface="华文宋体" panose="02010600040101010101" pitchFamily="2" charset="-122"/>
                <a:ea typeface="华文宋体" panose="02010600040101010101" pitchFamily="2" charset="-122"/>
                <a:cs typeface="Times New Roman" panose="02020603050405020304" pitchFamily="18" charset="0"/>
              </a:rPr>
              <a:t>（以下简称</a:t>
            </a:r>
            <a:r>
              <a:rPr lang="en-US"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a:t>
            </a:r>
            <a:r>
              <a:rPr lang="zh-CN" altLang="en-US" sz="2400" kern="100" dirty="0">
                <a:effectLst/>
                <a:latin typeface="华文宋体" panose="02010600040101010101" pitchFamily="2" charset="-122"/>
                <a:ea typeface="华文宋体" panose="02010600040101010101" pitchFamily="2" charset="-122"/>
                <a:cs typeface="Times New Roman" panose="02020603050405020304" pitchFamily="18" charset="0"/>
              </a:rPr>
              <a:t>办法</a:t>
            </a:r>
            <a:r>
              <a:rPr lang="en-US"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a:t>
            </a:r>
            <a:r>
              <a:rPr lang="zh-CN"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的公告，《</a:t>
            </a:r>
            <a:r>
              <a:rPr lang="en-US"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2018</a:t>
            </a:r>
            <a:r>
              <a:rPr lang="zh-CN"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年第</a:t>
            </a:r>
            <a:r>
              <a:rPr lang="en-US"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28</a:t>
            </a:r>
            <a:r>
              <a:rPr lang="zh-CN"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号》已经明确了企业税前扣除凭证管理的规范化要求。它从以下几个方面进行了阐述：</a:t>
            </a:r>
          </a:p>
          <a:p>
            <a:pPr indent="0" algn="just">
              <a:lnSpc>
                <a:spcPct val="160000"/>
              </a:lnSpc>
              <a:buNone/>
            </a:pPr>
            <a:r>
              <a:rPr lang="en-US" altLang="zh-CN" sz="2400" kern="100" dirty="0">
                <a:effectLst/>
                <a:latin typeface="华文宋体" panose="02010600040101010101" pitchFamily="2" charset="-122"/>
                <a:ea typeface="华文宋体" panose="02010600040101010101" pitchFamily="2" charset="-122"/>
                <a:cs typeface="Times New Roman" panose="02020603050405020304" pitchFamily="18" charset="0"/>
              </a:rPr>
              <a:t> </a:t>
            </a:r>
            <a:endParaRPr lang="zh-CN" altLang="en-US" dirty="0">
              <a:latin typeface="华文宋体" panose="02010600040101010101" pitchFamily="2" charset="-122"/>
              <a:ea typeface="华文宋体" panose="02010600040101010101" pitchFamily="2" charset="-122"/>
            </a:endParaRPr>
          </a:p>
        </p:txBody>
      </p:sp>
      <p:sp>
        <p:nvSpPr>
          <p:cNvPr id="4" name="内容占位符 3">
            <a:extLst>
              <a:ext uri="{FF2B5EF4-FFF2-40B4-BE49-F238E27FC236}">
                <a16:creationId xmlns:a16="http://schemas.microsoft.com/office/drawing/2014/main" id="{41B75FAF-2A6C-C725-7D4C-9392A47B9F04}"/>
              </a:ext>
            </a:extLst>
          </p:cNvPr>
          <p:cNvSpPr>
            <a:spLocks noGrp="1"/>
          </p:cNvSpPr>
          <p:nvPr>
            <p:ph sz="half" idx="2"/>
          </p:nvPr>
        </p:nvSpPr>
        <p:spPr>
          <a:xfrm>
            <a:off x="6009861" y="1690688"/>
            <a:ext cx="5430078" cy="4351338"/>
          </a:xfrm>
          <a:ln w="19050">
            <a:solidFill>
              <a:schemeClr val="tx2">
                <a:lumMod val="50000"/>
              </a:schemeClr>
            </a:solidFill>
          </a:ln>
        </p:spPr>
        <p:txBody>
          <a:bodyPr>
            <a:normAutofit fontScale="92500" lnSpcReduction="20000"/>
          </a:bodyPr>
          <a:lstStyle/>
          <a:p>
            <a:pPr marL="0" indent="0">
              <a:lnSpc>
                <a:spcPct val="150000"/>
              </a:lnSpc>
              <a:buNone/>
            </a:pPr>
            <a:r>
              <a:rPr lang="zh-CN" altLang="en-US" sz="2200" dirty="0">
                <a:latin typeface="华文宋体" panose="02010600040101010101" pitchFamily="2" charset="-122"/>
                <a:ea typeface="华文宋体" panose="02010600040101010101" pitchFamily="2" charset="-122"/>
              </a:rPr>
              <a:t>（一）适用范围 </a:t>
            </a:r>
          </a:p>
          <a:p>
            <a:pPr marL="0" indent="0">
              <a:lnSpc>
                <a:spcPct val="150000"/>
              </a:lnSpc>
              <a:buNone/>
            </a:pPr>
            <a:r>
              <a:rPr lang="zh-CN" altLang="en-US" sz="2200" dirty="0">
                <a:latin typeface="华文宋体" panose="02010600040101010101" pitchFamily="2" charset="-122"/>
                <a:ea typeface="华文宋体" panose="02010600040101010101" pitchFamily="2" charset="-122"/>
              </a:rPr>
              <a:t>（二）基本原则 </a:t>
            </a:r>
          </a:p>
          <a:p>
            <a:pPr marL="0" indent="0">
              <a:lnSpc>
                <a:spcPct val="150000"/>
              </a:lnSpc>
              <a:buNone/>
            </a:pPr>
            <a:r>
              <a:rPr lang="zh-CN" altLang="en-US" sz="2200" dirty="0">
                <a:latin typeface="华文宋体" panose="02010600040101010101" pitchFamily="2" charset="-122"/>
                <a:ea typeface="华文宋体" panose="02010600040101010101" pitchFamily="2" charset="-122"/>
              </a:rPr>
              <a:t>（三）税前扣除凭证与税前扣除的关系 </a:t>
            </a:r>
          </a:p>
          <a:p>
            <a:pPr marL="0" indent="0">
              <a:lnSpc>
                <a:spcPct val="150000"/>
              </a:lnSpc>
              <a:buNone/>
            </a:pPr>
            <a:r>
              <a:rPr lang="zh-CN" altLang="en-US" sz="2200" dirty="0">
                <a:latin typeface="华文宋体" panose="02010600040101010101" pitchFamily="2" charset="-122"/>
                <a:ea typeface="华文宋体" panose="02010600040101010101" pitchFamily="2" charset="-122"/>
              </a:rPr>
              <a:t>（四）税前扣除凭证与相关资料的关系 </a:t>
            </a:r>
          </a:p>
          <a:p>
            <a:pPr marL="0" indent="0">
              <a:lnSpc>
                <a:spcPct val="150000"/>
              </a:lnSpc>
              <a:buNone/>
            </a:pPr>
            <a:r>
              <a:rPr lang="zh-CN" altLang="en-US" sz="2200" dirty="0">
                <a:latin typeface="华文宋体" panose="02010600040101010101" pitchFamily="2" charset="-122"/>
                <a:ea typeface="华文宋体" panose="02010600040101010101" pitchFamily="2" charset="-122"/>
              </a:rPr>
              <a:t>（五）税前扣除凭证的种类  </a:t>
            </a:r>
          </a:p>
          <a:p>
            <a:pPr marL="0" indent="0">
              <a:lnSpc>
                <a:spcPct val="150000"/>
              </a:lnSpc>
              <a:buNone/>
            </a:pPr>
            <a:r>
              <a:rPr lang="zh-CN" altLang="en-US" sz="2200" dirty="0">
                <a:latin typeface="华文宋体" panose="02010600040101010101" pitchFamily="2" charset="-122"/>
                <a:ea typeface="华文宋体" panose="02010600040101010101" pitchFamily="2" charset="-122"/>
              </a:rPr>
              <a:t>（六）取得税前扣除凭证的时间要求 </a:t>
            </a:r>
          </a:p>
          <a:p>
            <a:pPr marL="0" indent="0">
              <a:lnSpc>
                <a:spcPct val="150000"/>
              </a:lnSpc>
              <a:buNone/>
            </a:pPr>
            <a:r>
              <a:rPr lang="zh-CN" altLang="en-US" sz="2200" dirty="0">
                <a:latin typeface="华文宋体" panose="02010600040101010101" pitchFamily="2" charset="-122"/>
                <a:ea typeface="华文宋体" panose="02010600040101010101" pitchFamily="2" charset="-122"/>
              </a:rPr>
              <a:t>（七）外部凭证的税务处理 </a:t>
            </a:r>
          </a:p>
          <a:p>
            <a:pPr marL="0" indent="0">
              <a:lnSpc>
                <a:spcPct val="150000"/>
              </a:lnSpc>
              <a:buNone/>
            </a:pPr>
            <a:r>
              <a:rPr lang="zh-CN" altLang="en-US" sz="2200" dirty="0">
                <a:latin typeface="华文宋体" panose="02010600040101010101" pitchFamily="2" charset="-122"/>
                <a:ea typeface="华文宋体" panose="02010600040101010101" pitchFamily="2" charset="-122"/>
              </a:rPr>
              <a:t> （八）特殊规定</a:t>
            </a:r>
          </a:p>
          <a:p>
            <a:endParaRPr lang="zh-CN" altLang="en-US" dirty="0"/>
          </a:p>
        </p:txBody>
      </p:sp>
    </p:spTree>
    <p:extLst>
      <p:ext uri="{BB962C8B-B14F-4D97-AF65-F5344CB8AC3E}">
        <p14:creationId xmlns:p14="http://schemas.microsoft.com/office/powerpoint/2010/main" val="12301987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ppt_w</p:attrName>
                                        </p:attrNameLst>
                                      </p:cBhvr>
                                      <p:tavLst>
                                        <p:tav tm="0">
                                          <p:val>
                                            <p:fltVal val="0"/>
                                          </p:val>
                                        </p:tav>
                                        <p:tav tm="100000">
                                          <p:val>
                                            <p:strVal val="#ppt_w"/>
                                          </p:val>
                                        </p:tav>
                                      </p:tavLst>
                                    </p:anim>
                                    <p:anim calcmode="lin" valueType="num">
                                      <p:cBhvr>
                                        <p:cTn id="13" dur="500" fill="hold"/>
                                        <p:tgtEl>
                                          <p:spTgt spid="3">
                                            <p:bg/>
                                          </p:spTgt>
                                        </p:tgtEl>
                                        <p:attrNameLst>
                                          <p:attrName>ppt_h</p:attrName>
                                        </p:attrNameLst>
                                      </p:cBhvr>
                                      <p:tavLst>
                                        <p:tav tm="0">
                                          <p:val>
                                            <p:fltVal val="0"/>
                                          </p:val>
                                        </p:tav>
                                        <p:tav tm="100000">
                                          <p:val>
                                            <p:strVal val="#ppt_h"/>
                                          </p:val>
                                        </p:tav>
                                      </p:tavLst>
                                    </p:anim>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bg/>
                                          </p:spTgt>
                                        </p:tgtEl>
                                        <p:attrNameLst>
                                          <p:attrName>style.visibility</p:attrName>
                                        </p:attrNameLst>
                                      </p:cBhvr>
                                      <p:to>
                                        <p:strVal val="visible"/>
                                      </p:to>
                                    </p:set>
                                    <p:anim calcmode="lin" valueType="num">
                                      <p:cBhvr>
                                        <p:cTn id="33" dur="500" fill="hold"/>
                                        <p:tgtEl>
                                          <p:spTgt spid="4">
                                            <p:bg/>
                                          </p:spTgt>
                                        </p:tgtEl>
                                        <p:attrNameLst>
                                          <p:attrName>ppt_w</p:attrName>
                                        </p:attrNameLst>
                                      </p:cBhvr>
                                      <p:tavLst>
                                        <p:tav tm="0">
                                          <p:val>
                                            <p:fltVal val="0"/>
                                          </p:val>
                                        </p:tav>
                                        <p:tav tm="100000">
                                          <p:val>
                                            <p:strVal val="#ppt_w"/>
                                          </p:val>
                                        </p:tav>
                                      </p:tavLst>
                                    </p:anim>
                                    <p:anim calcmode="lin" valueType="num">
                                      <p:cBhvr>
                                        <p:cTn id="34" dur="500" fill="hold"/>
                                        <p:tgtEl>
                                          <p:spTgt spid="4">
                                            <p:bg/>
                                          </p:spTgt>
                                        </p:tgtEl>
                                        <p:attrNameLst>
                                          <p:attrName>ppt_h</p:attrName>
                                        </p:attrNameLst>
                                      </p:cBhvr>
                                      <p:tavLst>
                                        <p:tav tm="0">
                                          <p:val>
                                            <p:fltVal val="0"/>
                                          </p:val>
                                        </p:tav>
                                        <p:tav tm="100000">
                                          <p:val>
                                            <p:strVal val="#ppt_h"/>
                                          </p:val>
                                        </p:tav>
                                      </p:tavLst>
                                    </p:anim>
                                    <p:animEffect transition="in" filter="fade">
                                      <p:cBhvr>
                                        <p:cTn id="35" dur="500"/>
                                        <p:tgtEl>
                                          <p:spTgt spid="4">
                                            <p:bg/>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 calcmode="lin" valueType="num">
                                      <p:cBhvr>
                                        <p:cTn id="40"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1"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2" dur="5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 calcmode="lin" valueType="num">
                                      <p:cBhvr>
                                        <p:cTn id="4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49" dur="500"/>
                                        <p:tgtEl>
                                          <p:spTgt spid="4">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4">
                                            <p:txEl>
                                              <p:pRg st="2" end="2"/>
                                            </p:txEl>
                                          </p:spTgt>
                                        </p:tgtEl>
                                        <p:attrNameLst>
                                          <p:attrName>style.visibility</p:attrName>
                                        </p:attrNameLst>
                                      </p:cBhvr>
                                      <p:to>
                                        <p:strVal val="visible"/>
                                      </p:to>
                                    </p:set>
                                    <p:anim calcmode="lin" valueType="num">
                                      <p:cBhvr>
                                        <p:cTn id="5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56" dur="500"/>
                                        <p:tgtEl>
                                          <p:spTgt spid="4">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 calcmode="lin" valueType="num">
                                      <p:cBhvr>
                                        <p:cTn id="6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63" dur="500"/>
                                        <p:tgtEl>
                                          <p:spTgt spid="4">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4">
                                            <p:txEl>
                                              <p:pRg st="4" end="4"/>
                                            </p:txEl>
                                          </p:spTgt>
                                        </p:tgtEl>
                                        <p:attrNameLst>
                                          <p:attrName>style.visibility</p:attrName>
                                        </p:attrNameLst>
                                      </p:cBhvr>
                                      <p:to>
                                        <p:strVal val="visible"/>
                                      </p:to>
                                    </p:set>
                                    <p:anim calcmode="lin" valueType="num">
                                      <p:cBhvr>
                                        <p:cTn id="6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6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70" dur="500"/>
                                        <p:tgtEl>
                                          <p:spTgt spid="4">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4">
                                            <p:txEl>
                                              <p:pRg st="5" end="5"/>
                                            </p:txEl>
                                          </p:spTgt>
                                        </p:tgtEl>
                                        <p:attrNameLst>
                                          <p:attrName>style.visibility</p:attrName>
                                        </p:attrNameLst>
                                      </p:cBhvr>
                                      <p:to>
                                        <p:strVal val="visible"/>
                                      </p:to>
                                    </p:set>
                                    <p:anim calcmode="lin" valueType="num">
                                      <p:cBhvr>
                                        <p:cTn id="7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7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77" dur="500"/>
                                        <p:tgtEl>
                                          <p:spTgt spid="4">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4">
                                            <p:txEl>
                                              <p:pRg st="6" end="6"/>
                                            </p:txEl>
                                          </p:spTgt>
                                        </p:tgtEl>
                                        <p:attrNameLst>
                                          <p:attrName>style.visibility</p:attrName>
                                        </p:attrNameLst>
                                      </p:cBhvr>
                                      <p:to>
                                        <p:strVal val="visible"/>
                                      </p:to>
                                    </p:set>
                                    <p:anim calcmode="lin" valueType="num">
                                      <p:cBhvr>
                                        <p:cTn id="8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8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84" dur="500"/>
                                        <p:tgtEl>
                                          <p:spTgt spid="4">
                                            <p:txEl>
                                              <p:pRg st="6" end="6"/>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4">
                                            <p:txEl>
                                              <p:pRg st="7" end="7"/>
                                            </p:txEl>
                                          </p:spTgt>
                                        </p:tgtEl>
                                        <p:attrNameLst>
                                          <p:attrName>style.visibility</p:attrName>
                                        </p:attrNameLst>
                                      </p:cBhvr>
                                      <p:to>
                                        <p:strVal val="visible"/>
                                      </p:to>
                                    </p:set>
                                    <p:anim calcmode="lin" valueType="num">
                                      <p:cBhvr>
                                        <p:cTn id="8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9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9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059659" y="1181492"/>
            <a:ext cx="10056724" cy="3970318"/>
          </a:xfrm>
          <a:prstGeom prst="rect">
            <a:avLst/>
          </a:prstGeom>
          <a:noFill/>
        </p:spPr>
        <p:txBody>
          <a:bodyPr wrap="square">
            <a:spAutoFit/>
          </a:bodyPr>
          <a:lstStyle/>
          <a:p>
            <a:pPr>
              <a:lnSpc>
                <a:spcPct val="150000"/>
              </a:lnSpc>
            </a:pPr>
            <a:r>
              <a:rPr lang="en-US" altLang="zh-CN" sz="2100" dirty="0">
                <a:latin typeface="华文宋体" panose="02010600040101010101" pitchFamily="2" charset="-122"/>
                <a:ea typeface="华文宋体" panose="02010600040101010101" pitchFamily="2" charset="-122"/>
              </a:rPr>
              <a:t>          2.</a:t>
            </a:r>
            <a:r>
              <a:rPr lang="zh-CN" altLang="en-US" sz="2100" dirty="0">
                <a:latin typeface="华文宋体" panose="02010600040101010101" pitchFamily="2" charset="-122"/>
                <a:ea typeface="华文宋体" panose="02010600040101010101" pitchFamily="2" charset="-122"/>
              </a:rPr>
              <a:t>汇算清缴期结束后的税务处理</a:t>
            </a:r>
          </a:p>
          <a:p>
            <a:pPr>
              <a:lnSpc>
                <a:spcPct val="150000"/>
              </a:lnSpc>
            </a:pPr>
            <a:r>
              <a:rPr lang="en-US" altLang="zh-CN" sz="2100" dirty="0">
                <a:latin typeface="华文宋体" panose="02010600040101010101" pitchFamily="2" charset="-122"/>
                <a:ea typeface="华文宋体" panose="02010600040101010101" pitchFamily="2" charset="-122"/>
              </a:rPr>
              <a:t>         (1)</a:t>
            </a:r>
            <a:r>
              <a:rPr lang="zh-CN" altLang="en-US" sz="2100" dirty="0">
                <a:latin typeface="华文宋体" panose="02010600040101010101" pitchFamily="2" charset="-122"/>
                <a:ea typeface="华文宋体" panose="02010600040101010101" pitchFamily="2" charset="-122"/>
              </a:rPr>
              <a:t>由于一些原因</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如购销合同、工程项目纠纷等</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企业在规定的期限内未能取得符合规定的发票、其他外部凭证或者取得不合规发票、不合规其他外部凭证，企业主动没有进行税前扣除的，待以后年度取得符合规定的发票、其他外部凭证后，相应支出可以追补至该支出发生年度扣除，追补扣除年限不得超过</a:t>
            </a:r>
            <a:r>
              <a:rPr lang="en-US" altLang="zh-CN" sz="2100" dirty="0">
                <a:latin typeface="华文宋体" panose="02010600040101010101" pitchFamily="2" charset="-122"/>
                <a:ea typeface="华文宋体" panose="02010600040101010101" pitchFamily="2" charset="-122"/>
              </a:rPr>
              <a:t>5</a:t>
            </a:r>
            <a:r>
              <a:rPr lang="zh-CN" altLang="en-US" sz="2100" dirty="0">
                <a:latin typeface="华文宋体" panose="02010600040101010101" pitchFamily="2" charset="-122"/>
                <a:ea typeface="华文宋体" panose="02010600040101010101" pitchFamily="2" charset="-122"/>
              </a:rPr>
              <a:t>年。其中，因对方注销、撤销、依法被吊销营业执照、被税务机关认定为非正常户等特殊原因无法补开、换开符合规定的发票、其他外部凭证的，企业在以后年度凭相关资料证实支出真实性后，相应支出也可以追补至该支出发生年度扣除，追补扣除年限不得超过</a:t>
            </a:r>
            <a:r>
              <a:rPr lang="en-US" altLang="zh-CN" sz="2100" dirty="0">
                <a:latin typeface="华文宋体" panose="02010600040101010101" pitchFamily="2" charset="-122"/>
                <a:ea typeface="华文宋体" panose="02010600040101010101" pitchFamily="2" charset="-122"/>
              </a:rPr>
              <a:t>5</a:t>
            </a:r>
            <a:r>
              <a:rPr lang="zh-CN" altLang="en-US" sz="2100" dirty="0">
                <a:latin typeface="华文宋体" panose="02010600040101010101" pitchFamily="2" charset="-122"/>
                <a:ea typeface="华文宋体" panose="02010600040101010101" pitchFamily="2" charset="-122"/>
              </a:rPr>
              <a:t>年。</a:t>
            </a:r>
          </a:p>
        </p:txBody>
      </p:sp>
    </p:spTree>
    <p:extLst>
      <p:ext uri="{BB962C8B-B14F-4D97-AF65-F5344CB8AC3E}">
        <p14:creationId xmlns:p14="http://schemas.microsoft.com/office/powerpoint/2010/main" val="12193459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711301" y="999671"/>
            <a:ext cx="8483734" cy="4064318"/>
          </a:xfrm>
          <a:prstGeom prst="rect">
            <a:avLst/>
          </a:prstGeom>
          <a:noFill/>
        </p:spPr>
        <p:txBody>
          <a:bodyPr wrap="square">
            <a:spAutoFit/>
          </a:bodyPr>
          <a:lstStyle/>
          <a:p>
            <a:pPr>
              <a:lnSpc>
                <a:spcPct val="200000"/>
              </a:lnSpc>
            </a:pPr>
            <a:r>
              <a:rPr lang="en-US" altLang="zh-CN" sz="2200" dirty="0">
                <a:latin typeface="华文宋体" panose="02010600040101010101" pitchFamily="2" charset="-122"/>
                <a:ea typeface="华文宋体" panose="02010600040101010101" pitchFamily="2" charset="-122"/>
              </a:rPr>
              <a:t>        (2)</a:t>
            </a:r>
            <a:r>
              <a:rPr lang="zh-CN" altLang="en-US" sz="2200" dirty="0">
                <a:latin typeface="华文宋体" panose="02010600040101010101" pitchFamily="2" charset="-122"/>
                <a:ea typeface="华文宋体" panose="02010600040101010101" pitchFamily="2" charset="-122"/>
              </a:rPr>
              <a:t>税务机关发现企业应当取得而未取得发票、其他外部凭证或者取得不合规发票、不合规其他外部凭证，企业自被告知之日起</a:t>
            </a:r>
            <a:r>
              <a:rPr lang="en-US" altLang="zh-CN" sz="2200" dirty="0">
                <a:latin typeface="华文宋体" panose="02010600040101010101" pitchFamily="2" charset="-122"/>
                <a:ea typeface="华文宋体" panose="02010600040101010101" pitchFamily="2" charset="-122"/>
              </a:rPr>
              <a:t>60</a:t>
            </a:r>
            <a:r>
              <a:rPr lang="zh-CN" altLang="en-US" sz="2200" dirty="0">
                <a:latin typeface="华文宋体" panose="02010600040101010101" pitchFamily="2" charset="-122"/>
                <a:ea typeface="华文宋体" panose="02010600040101010101" pitchFamily="2" charset="-122"/>
              </a:rPr>
              <a:t>日内补开、换开符合规定的发票、其他外部凭证或者按照</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办法</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第十四条规定凭相关资料证实支出真实性后，相应支出可以在发生年度税前扣除。否则，该支出不得在发生年度税前扣除，也不得在以后年度追补扣除。</a:t>
            </a:r>
          </a:p>
        </p:txBody>
      </p:sp>
    </p:spTree>
    <p:extLst>
      <p:ext uri="{BB962C8B-B14F-4D97-AF65-F5344CB8AC3E}">
        <p14:creationId xmlns:p14="http://schemas.microsoft.com/office/powerpoint/2010/main" val="21578149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710361" y="0"/>
            <a:ext cx="10965242" cy="6370975"/>
          </a:xfrm>
          <a:prstGeom prst="rect">
            <a:avLst/>
          </a:prstGeom>
          <a:noFill/>
        </p:spPr>
        <p:txBody>
          <a:bodyPr wrap="square">
            <a:spAutoFit/>
          </a:bodyPr>
          <a:lstStyle/>
          <a:p>
            <a:pPr>
              <a:lnSpc>
                <a:spcPct val="150000"/>
              </a:lnSpc>
            </a:pPr>
            <a:r>
              <a:rPr lang="zh-CN" altLang="en-US" sz="2100" dirty="0">
                <a:latin typeface="华文宋体" panose="02010600040101010101" pitchFamily="2" charset="-122"/>
                <a:ea typeface="华文宋体" panose="02010600040101010101" pitchFamily="2" charset="-122"/>
              </a:rPr>
              <a:t>　</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八</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特殊规定</a:t>
            </a:r>
          </a:p>
          <a:p>
            <a:pPr>
              <a:lnSpc>
                <a:spcPct val="150000"/>
              </a:lnSpc>
            </a:pPr>
            <a:r>
              <a:rPr lang="en-US" altLang="zh-CN" sz="2100" dirty="0">
                <a:latin typeface="华文宋体" panose="02010600040101010101" pitchFamily="2" charset="-122"/>
                <a:ea typeface="华文宋体" panose="02010600040101010101" pitchFamily="2" charset="-122"/>
              </a:rPr>
              <a:t>         1.</a:t>
            </a:r>
            <a:r>
              <a:rPr lang="zh-CN" altLang="en-US" sz="2100" dirty="0">
                <a:latin typeface="华文宋体" panose="02010600040101010101" pitchFamily="2" charset="-122"/>
                <a:ea typeface="华文宋体" panose="02010600040101010101" pitchFamily="2" charset="-122"/>
              </a:rPr>
              <a:t>国家税务总局对应税项目开具发票另有规定的，以规定的发票或者票据作为税前扣除凭证。如</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国家税务总局关于铁路运输和邮政业营业税改征增值税发票及税控系统使用问题的公告</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国家税务总局公告</a:t>
            </a:r>
            <a:r>
              <a:rPr lang="en-US" altLang="zh-CN" sz="2100" dirty="0">
                <a:latin typeface="华文宋体" panose="02010600040101010101" pitchFamily="2" charset="-122"/>
                <a:ea typeface="华文宋体" panose="02010600040101010101" pitchFamily="2" charset="-122"/>
              </a:rPr>
              <a:t>2013</a:t>
            </a:r>
            <a:r>
              <a:rPr lang="zh-CN" altLang="en-US" sz="2100" dirty="0">
                <a:latin typeface="华文宋体" panose="02010600040101010101" pitchFamily="2" charset="-122"/>
                <a:ea typeface="华文宋体" panose="02010600040101010101" pitchFamily="2" charset="-122"/>
              </a:rPr>
              <a:t>年第</a:t>
            </a:r>
            <a:r>
              <a:rPr lang="en-US" altLang="zh-CN" sz="2100" dirty="0">
                <a:latin typeface="华文宋体" panose="02010600040101010101" pitchFamily="2" charset="-122"/>
                <a:ea typeface="华文宋体" panose="02010600040101010101" pitchFamily="2" charset="-122"/>
              </a:rPr>
              <a:t>76</a:t>
            </a:r>
            <a:r>
              <a:rPr lang="zh-CN" altLang="en-US" sz="2100" dirty="0">
                <a:latin typeface="华文宋体" panose="02010600040101010101" pitchFamily="2" charset="-122"/>
                <a:ea typeface="华文宋体" panose="02010600040101010101" pitchFamily="2" charset="-122"/>
              </a:rPr>
              <a:t>号</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规定的中国铁路总公司及其所属运输企业</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含分支机构</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自行印制的铁路票据等。自</a:t>
            </a:r>
            <a:r>
              <a:rPr lang="en-US" altLang="zh-CN" sz="2100" dirty="0">
                <a:latin typeface="华文宋体" panose="02010600040101010101" pitchFamily="2" charset="-122"/>
                <a:ea typeface="华文宋体" panose="02010600040101010101" pitchFamily="2" charset="-122"/>
              </a:rPr>
              <a:t>2024</a:t>
            </a:r>
            <a:r>
              <a:rPr lang="zh-CN" altLang="en-US" sz="2100" dirty="0">
                <a:latin typeface="华文宋体" panose="02010600040101010101" pitchFamily="2" charset="-122"/>
                <a:ea typeface="华文宋体" panose="02010600040101010101" pitchFamily="2" charset="-122"/>
              </a:rPr>
              <a:t>年</a:t>
            </a:r>
            <a:r>
              <a:rPr lang="en-US" altLang="zh-CN" sz="2100" dirty="0">
                <a:latin typeface="华文宋体" panose="02010600040101010101" pitchFamily="2" charset="-122"/>
                <a:ea typeface="华文宋体" panose="02010600040101010101" pitchFamily="2" charset="-122"/>
              </a:rPr>
              <a:t>11</a:t>
            </a:r>
            <a:r>
              <a:rPr lang="zh-CN" altLang="en-US" sz="2100" dirty="0">
                <a:latin typeface="华文宋体" panose="02010600040101010101" pitchFamily="2" charset="-122"/>
                <a:ea typeface="华文宋体" panose="02010600040101010101" pitchFamily="2" charset="-122"/>
              </a:rPr>
              <a:t>月</a:t>
            </a:r>
            <a:r>
              <a:rPr lang="en-US" altLang="zh-CN" sz="2100" dirty="0">
                <a:latin typeface="华文宋体" panose="02010600040101010101" pitchFamily="2" charset="-122"/>
                <a:ea typeface="华文宋体" panose="02010600040101010101" pitchFamily="2" charset="-122"/>
              </a:rPr>
              <a:t>1</a:t>
            </a:r>
            <a:r>
              <a:rPr lang="zh-CN" altLang="en-US" sz="2100" dirty="0">
                <a:latin typeface="华文宋体" panose="02010600040101010101" pitchFamily="2" charset="-122"/>
                <a:ea typeface="华文宋体" panose="02010600040101010101" pitchFamily="2" charset="-122"/>
              </a:rPr>
              <a:t>日起，依照</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国家税务总局 财政部 中国国家铁路集团有限公司关于铁路客运推广使用全面数字化的电子发票的公告</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国家税务总局 财政部 中国国家铁路集团有限公司公告</a:t>
            </a:r>
            <a:r>
              <a:rPr lang="en-US" altLang="zh-CN" sz="2100" dirty="0">
                <a:latin typeface="华文宋体" panose="02010600040101010101" pitchFamily="2" charset="-122"/>
                <a:ea typeface="华文宋体" panose="02010600040101010101" pitchFamily="2" charset="-122"/>
              </a:rPr>
              <a:t>2024</a:t>
            </a:r>
            <a:r>
              <a:rPr lang="zh-CN" altLang="en-US" sz="2100" dirty="0">
                <a:latin typeface="华文宋体" panose="02010600040101010101" pitchFamily="2" charset="-122"/>
                <a:ea typeface="华文宋体" panose="02010600040101010101" pitchFamily="2" charset="-122"/>
              </a:rPr>
              <a:t>年第</a:t>
            </a:r>
            <a:r>
              <a:rPr lang="en-US" altLang="zh-CN" sz="2100" dirty="0">
                <a:latin typeface="华文宋体" panose="02010600040101010101" pitchFamily="2" charset="-122"/>
                <a:ea typeface="华文宋体" panose="02010600040101010101" pitchFamily="2" charset="-122"/>
              </a:rPr>
              <a:t>8</a:t>
            </a:r>
            <a:r>
              <a:rPr lang="zh-CN" altLang="en-US" sz="2100" dirty="0">
                <a:latin typeface="华文宋体" panose="02010600040101010101" pitchFamily="2" charset="-122"/>
                <a:ea typeface="华文宋体" panose="02010600040101010101" pitchFamily="2" charset="-122"/>
              </a:rPr>
              <a:t>号</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规定执行。</a:t>
            </a:r>
          </a:p>
          <a:p>
            <a:pPr lvl="0">
              <a:lnSpc>
                <a:spcPct val="150000"/>
              </a:lnSpc>
            </a:pPr>
            <a:r>
              <a:rPr lang="zh-CN" altLang="en-US" sz="2100" b="1" dirty="0">
                <a:latin typeface="华文宋体" panose="02010600040101010101" pitchFamily="2" charset="-122"/>
                <a:ea typeface="华文宋体" panose="02010600040101010101" pitchFamily="2" charset="-122"/>
              </a:rPr>
              <a:t>         例：</a:t>
            </a:r>
            <a:r>
              <a:rPr lang="en-US" altLang="zh-CN" sz="2100" dirty="0">
                <a:latin typeface="华文宋体" panose="02010600040101010101" pitchFamily="2" charset="-122"/>
                <a:ea typeface="华文宋体" panose="02010600040101010101" pitchFamily="2" charset="-122"/>
              </a:rPr>
              <a:t>1</a:t>
            </a:r>
            <a:r>
              <a:rPr lang="zh-CN" altLang="en-US" sz="2100" dirty="0">
                <a:latin typeface="华文宋体" panose="02010600040101010101" pitchFamily="2" charset="-122"/>
                <a:ea typeface="华文宋体" panose="02010600040101010101" pitchFamily="2" charset="-122"/>
              </a:rPr>
              <a:t>）</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企业支付的政府性基金、行政事业性收费；</a:t>
            </a:r>
            <a:r>
              <a:rPr lang="en-US" altLang="zh-CN" sz="2100" dirty="0">
                <a:latin typeface="华文宋体" panose="02010600040101010101" pitchFamily="2" charset="-122"/>
                <a:ea typeface="华文宋体" panose="02010600040101010101" pitchFamily="2" charset="-122"/>
              </a:rPr>
              <a:t>2</a:t>
            </a:r>
            <a:r>
              <a:rPr lang="zh-CN" altLang="en-US" sz="2100" dirty="0">
                <a:latin typeface="华文宋体" panose="02010600040101010101" pitchFamily="2" charset="-122"/>
                <a:ea typeface="华文宋体" panose="02010600040101010101" pitchFamily="2" charset="-122"/>
              </a:rPr>
              <a:t>）</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企业缴纳的可在税前扣除的各类税金；</a:t>
            </a:r>
            <a:r>
              <a:rPr lang="en-US" altLang="zh-CN" sz="2100" dirty="0">
                <a:latin typeface="华文宋体" panose="02010600040101010101" pitchFamily="2" charset="-122"/>
                <a:ea typeface="华文宋体" panose="02010600040101010101" pitchFamily="2" charset="-122"/>
              </a:rPr>
              <a:t>3</a:t>
            </a:r>
            <a:r>
              <a:rPr lang="zh-CN" altLang="en-US" sz="2100" dirty="0">
                <a:latin typeface="华文宋体" panose="02010600040101010101" pitchFamily="2" charset="-122"/>
                <a:ea typeface="华文宋体" panose="02010600040101010101" pitchFamily="2" charset="-122"/>
              </a:rPr>
              <a:t>）</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企业拨缴的职工工会经费；</a:t>
            </a:r>
            <a:r>
              <a:rPr lang="en-US" altLang="zh-CN" sz="2100" dirty="0">
                <a:latin typeface="华文宋体" panose="02010600040101010101" pitchFamily="2" charset="-122"/>
                <a:ea typeface="华文宋体" panose="02010600040101010101" pitchFamily="2" charset="-122"/>
              </a:rPr>
              <a:t>4</a:t>
            </a:r>
            <a:r>
              <a:rPr lang="zh-CN" altLang="en-US" sz="2100" dirty="0">
                <a:latin typeface="华文宋体" panose="02010600040101010101" pitchFamily="2" charset="-122"/>
                <a:ea typeface="华文宋体" panose="02010600040101010101" pitchFamily="2" charset="-122"/>
              </a:rPr>
              <a:t>）</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企业支付的土地出让金；</a:t>
            </a:r>
            <a:r>
              <a:rPr lang="en-US" altLang="zh-CN" sz="2100" dirty="0">
                <a:latin typeface="华文宋体" panose="02010600040101010101" pitchFamily="2" charset="-122"/>
                <a:ea typeface="华文宋体" panose="02010600040101010101" pitchFamily="2" charset="-122"/>
              </a:rPr>
              <a:t>5</a:t>
            </a:r>
            <a:r>
              <a:rPr lang="zh-CN" altLang="en-US" sz="2100" dirty="0">
                <a:latin typeface="华文宋体" panose="02010600040101010101" pitchFamily="2" charset="-122"/>
                <a:ea typeface="华文宋体" panose="02010600040101010101" pitchFamily="2" charset="-122"/>
              </a:rPr>
              <a:t>）</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企业缴纳的各类社会保险费；</a:t>
            </a:r>
            <a:r>
              <a:rPr lang="en-US" altLang="zh-CN" sz="2100" dirty="0">
                <a:latin typeface="华文宋体" panose="02010600040101010101" pitchFamily="2" charset="-122"/>
                <a:ea typeface="华文宋体" panose="02010600040101010101" pitchFamily="2" charset="-122"/>
              </a:rPr>
              <a:t>6</a:t>
            </a:r>
            <a:r>
              <a:rPr lang="zh-CN" altLang="en-US" sz="2100" dirty="0">
                <a:latin typeface="华文宋体" panose="02010600040101010101" pitchFamily="2" charset="-122"/>
                <a:ea typeface="华文宋体" panose="02010600040101010101" pitchFamily="2" charset="-122"/>
              </a:rPr>
              <a:t>）</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企业缴纳的残疾人保障金；</a:t>
            </a:r>
            <a:r>
              <a:rPr lang="en-US" altLang="zh-CN" sz="2100" dirty="0">
                <a:latin typeface="华文宋体" panose="02010600040101010101" pitchFamily="2" charset="-122"/>
                <a:ea typeface="华文宋体" panose="02010600040101010101" pitchFamily="2" charset="-122"/>
              </a:rPr>
              <a:t>7</a:t>
            </a:r>
            <a:r>
              <a:rPr lang="zh-CN" altLang="en-US" sz="2100" dirty="0">
                <a:latin typeface="华文宋体" panose="02010600040101010101" pitchFamily="2" charset="-122"/>
                <a:ea typeface="华文宋体" panose="02010600040101010101" pitchFamily="2" charset="-122"/>
              </a:rPr>
              <a:t>）</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企业缴纳的住房公积金；</a:t>
            </a:r>
            <a:r>
              <a:rPr lang="en-US" altLang="zh-CN" sz="2100" dirty="0">
                <a:latin typeface="华文宋体" panose="02010600040101010101" pitchFamily="2" charset="-122"/>
                <a:ea typeface="华文宋体" panose="02010600040101010101" pitchFamily="2" charset="-122"/>
              </a:rPr>
              <a:t>8</a:t>
            </a:r>
            <a:r>
              <a:rPr lang="zh-CN" altLang="en-US" sz="2100" dirty="0">
                <a:latin typeface="华文宋体" panose="02010600040101010101" pitchFamily="2" charset="-122"/>
                <a:ea typeface="华文宋体" panose="02010600040101010101" pitchFamily="2" charset="-122"/>
              </a:rPr>
              <a:t>）</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企业通过公益性社会团体或者县级以上人民政府及其部门，用于公益事业的捐赠支出</a:t>
            </a:r>
            <a:r>
              <a:rPr lang="zh-CN" altLang="en-US" sz="2100" dirty="0" smtClean="0">
                <a:latin typeface="华文宋体" panose="02010600040101010101" pitchFamily="2" charset="-122"/>
                <a:ea typeface="华文宋体" panose="02010600040101010101" pitchFamily="2" charset="-122"/>
              </a:rPr>
              <a:t>；</a:t>
            </a:r>
            <a:r>
              <a:rPr lang="en-US" altLang="zh-CN" sz="2000" dirty="0">
                <a:solidFill>
                  <a:prstClr val="black"/>
                </a:solidFill>
                <a:latin typeface="华文宋体" panose="02010600040101010101" pitchFamily="2" charset="-122"/>
                <a:ea typeface="华文宋体" panose="02010600040101010101" pitchFamily="2" charset="-122"/>
              </a:rPr>
              <a:t> 9</a:t>
            </a:r>
            <a:r>
              <a:rPr lang="zh-CN" altLang="en-US" sz="2000" dirty="0">
                <a:solidFill>
                  <a:prstClr val="black"/>
                </a:solidFill>
                <a:latin typeface="华文宋体" panose="02010600040101010101" pitchFamily="2" charset="-122"/>
                <a:ea typeface="华文宋体" panose="02010600040101010101" pitchFamily="2" charset="-122"/>
              </a:rPr>
              <a:t>）</a:t>
            </a:r>
            <a:r>
              <a:rPr lang="en-US" altLang="zh-CN" sz="2000" dirty="0">
                <a:solidFill>
                  <a:prstClr val="black"/>
                </a:solidFill>
                <a:latin typeface="华文宋体" panose="02010600040101010101" pitchFamily="2" charset="-122"/>
                <a:ea typeface="华文宋体" panose="02010600040101010101" pitchFamily="2" charset="-122"/>
              </a:rPr>
              <a:t>.</a:t>
            </a:r>
            <a:r>
              <a:rPr lang="zh-CN" altLang="en-US" sz="2000" dirty="0">
                <a:solidFill>
                  <a:prstClr val="black"/>
                </a:solidFill>
                <a:latin typeface="华文宋体" panose="02010600040101010101" pitchFamily="2" charset="-122"/>
                <a:ea typeface="华文宋体" panose="02010600040101010101" pitchFamily="2" charset="-122"/>
              </a:rPr>
              <a:t>企业根据法院判决、调解、仲裁等发生的支出；</a:t>
            </a:r>
            <a:r>
              <a:rPr lang="en-US" altLang="zh-CN" sz="2000" dirty="0" smtClean="0">
                <a:solidFill>
                  <a:prstClr val="black"/>
                </a:solidFill>
                <a:latin typeface="华文宋体" panose="02010600040101010101" pitchFamily="2" charset="-122"/>
                <a:ea typeface="华文宋体" panose="02010600040101010101" pitchFamily="2" charset="-122"/>
              </a:rPr>
              <a:t>10</a:t>
            </a:r>
            <a:r>
              <a:rPr lang="zh-CN" altLang="en-US" sz="2000" dirty="0">
                <a:solidFill>
                  <a:prstClr val="black"/>
                </a:solidFill>
                <a:latin typeface="华文宋体" panose="02010600040101010101" pitchFamily="2" charset="-122"/>
                <a:ea typeface="华文宋体" panose="02010600040101010101" pitchFamily="2" charset="-122"/>
              </a:rPr>
              <a:t>）</a:t>
            </a:r>
            <a:r>
              <a:rPr lang="en-US" altLang="zh-CN" sz="2000" dirty="0" smtClean="0">
                <a:solidFill>
                  <a:prstClr val="black"/>
                </a:solidFill>
                <a:latin typeface="华文宋体" panose="02010600040101010101" pitchFamily="2" charset="-122"/>
                <a:ea typeface="华文宋体" panose="02010600040101010101" pitchFamily="2" charset="-122"/>
              </a:rPr>
              <a:t>.</a:t>
            </a:r>
            <a:r>
              <a:rPr lang="zh-CN" altLang="en-US" sz="2000" dirty="0">
                <a:solidFill>
                  <a:prstClr val="black"/>
                </a:solidFill>
                <a:latin typeface="华文宋体" panose="02010600040101010101" pitchFamily="2" charset="-122"/>
                <a:ea typeface="华文宋体" panose="02010600040101010101" pitchFamily="2" charset="-122"/>
              </a:rPr>
              <a:t>航空票据。等等。</a:t>
            </a:r>
            <a:endParaRPr lang="zh-CN" altLang="en-US" sz="2100" dirty="0">
              <a:solidFill>
                <a:prstClr val="black"/>
              </a:solidFill>
              <a:latin typeface="华文宋体" panose="02010600040101010101" pitchFamily="2" charset="-122"/>
              <a:ea typeface="华文宋体" panose="02010600040101010101" pitchFamily="2" charset="-122"/>
            </a:endParaRPr>
          </a:p>
          <a:p>
            <a:pPr>
              <a:lnSpc>
                <a:spcPct val="150000"/>
              </a:lnSpc>
            </a:pPr>
            <a:endParaRPr lang="zh-CN" altLang="en-US" sz="2100" dirty="0">
              <a:latin typeface="华文宋体" panose="02010600040101010101" pitchFamily="2" charset="-122"/>
              <a:ea typeface="华文宋体" panose="02010600040101010101" pitchFamily="2" charset="-122"/>
            </a:endParaRPr>
          </a:p>
        </p:txBody>
      </p:sp>
    </p:spTree>
    <p:extLst>
      <p:ext uri="{BB962C8B-B14F-4D97-AF65-F5344CB8AC3E}">
        <p14:creationId xmlns:p14="http://schemas.microsoft.com/office/powerpoint/2010/main" val="35955818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102643" y="687506"/>
            <a:ext cx="9986713" cy="4408899"/>
          </a:xfrm>
          <a:prstGeom prst="rect">
            <a:avLst/>
          </a:prstGeom>
          <a:noFill/>
        </p:spPr>
        <p:txBody>
          <a:bodyPr wrap="square">
            <a:spAutoFit/>
          </a:bodyPr>
          <a:lstStyle/>
          <a:p>
            <a:pPr>
              <a:lnSpc>
                <a:spcPct val="150000"/>
              </a:lnSpc>
            </a:pPr>
            <a:r>
              <a:rPr lang="zh-CN" altLang="en-US" sz="2100" dirty="0">
                <a:latin typeface="华文宋体" panose="02010600040101010101" pitchFamily="2" charset="-122"/>
                <a:ea typeface="华文宋体" panose="02010600040101010101" pitchFamily="2" charset="-122"/>
              </a:rPr>
              <a:t>　     </a:t>
            </a:r>
            <a:r>
              <a:rPr lang="en-US" altLang="zh-CN" sz="2100" dirty="0">
                <a:latin typeface="华文宋体" panose="02010600040101010101" pitchFamily="2" charset="-122"/>
                <a:ea typeface="华文宋体" panose="02010600040101010101" pitchFamily="2" charset="-122"/>
              </a:rPr>
              <a:t>2.</a:t>
            </a:r>
            <a:r>
              <a:rPr lang="zh-CN" altLang="en-US" sz="2100" dirty="0">
                <a:latin typeface="华文宋体" panose="02010600040101010101" pitchFamily="2" charset="-122"/>
                <a:ea typeface="华文宋体" panose="02010600040101010101" pitchFamily="2" charset="-122"/>
              </a:rPr>
              <a:t>企业在境内发生的支出项目虽不属于应税项目，但按国家税务总局规定可以开具发票的，可以发票作为税前扣除凭证，如</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国家税务总局关于增值税发票管理若干事项的公告</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国家税务总局公告</a:t>
            </a:r>
            <a:r>
              <a:rPr lang="en-US" altLang="zh-CN" sz="2100" dirty="0">
                <a:latin typeface="华文宋体" panose="02010600040101010101" pitchFamily="2" charset="-122"/>
                <a:ea typeface="华文宋体" panose="02010600040101010101" pitchFamily="2" charset="-122"/>
              </a:rPr>
              <a:t>2017</a:t>
            </a:r>
            <a:r>
              <a:rPr lang="zh-CN" altLang="en-US" sz="2100" dirty="0">
                <a:latin typeface="华文宋体" panose="02010600040101010101" pitchFamily="2" charset="-122"/>
                <a:ea typeface="华文宋体" panose="02010600040101010101" pitchFamily="2" charset="-122"/>
              </a:rPr>
              <a:t>年第</a:t>
            </a:r>
            <a:r>
              <a:rPr lang="en-US" altLang="zh-CN" sz="2100" dirty="0">
                <a:latin typeface="华文宋体" panose="02010600040101010101" pitchFamily="2" charset="-122"/>
                <a:ea typeface="华文宋体" panose="02010600040101010101" pitchFamily="2" charset="-122"/>
              </a:rPr>
              <a:t>45</a:t>
            </a:r>
            <a:r>
              <a:rPr lang="zh-CN" altLang="en-US" sz="2100" dirty="0">
                <a:latin typeface="华文宋体" panose="02010600040101010101" pitchFamily="2" charset="-122"/>
                <a:ea typeface="华文宋体" panose="02010600040101010101" pitchFamily="2" charset="-122"/>
              </a:rPr>
              <a:t>号</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附件</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商品和服务税收分类编码表</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中规定的不征税项目等。</a:t>
            </a:r>
          </a:p>
          <a:p>
            <a:pPr>
              <a:lnSpc>
                <a:spcPct val="150000"/>
              </a:lnSpc>
            </a:pPr>
            <a:r>
              <a:rPr lang="zh-CN" altLang="en-US" sz="2100" dirty="0">
                <a:latin typeface="华文宋体" panose="02010600040101010101" pitchFamily="2" charset="-122"/>
                <a:ea typeface="华文宋体" panose="02010600040101010101" pitchFamily="2" charset="-122"/>
              </a:rPr>
              <a:t>        </a:t>
            </a:r>
            <a:r>
              <a:rPr lang="zh-CN" altLang="en-US" sz="2100" b="1" dirty="0">
                <a:latin typeface="华文宋体" panose="02010600040101010101" pitchFamily="2" charset="-122"/>
                <a:ea typeface="华文宋体" panose="02010600040101010101" pitchFamily="2" charset="-122"/>
              </a:rPr>
              <a:t>例：</a:t>
            </a:r>
            <a:r>
              <a:rPr lang="zh-CN" altLang="en-US" sz="2100" dirty="0">
                <a:latin typeface="华文宋体" panose="02010600040101010101" pitchFamily="2" charset="-122"/>
                <a:ea typeface="华文宋体" panose="02010600040101010101" pitchFamily="2" charset="-122"/>
              </a:rPr>
              <a:t>纳税人所取得的发票、收据等凭证，票据自身和内容及开具均须真实且符合相关规定；不符合规定的发票，伪造、变造、虚假的票据等不得作为有效扣除凭证。 </a:t>
            </a:r>
          </a:p>
          <a:p>
            <a:pPr>
              <a:lnSpc>
                <a:spcPct val="150000"/>
              </a:lnSpc>
            </a:pPr>
            <a:r>
              <a:rPr lang="zh-CN" altLang="en-US" sz="2100" dirty="0">
                <a:latin typeface="华文宋体" panose="02010600040101010101" pitchFamily="2" charset="-122"/>
                <a:ea typeface="华文宋体" panose="02010600040101010101" pitchFamily="2" charset="-122"/>
              </a:rPr>
              <a:t>         特殊支付项目还应将相关资料作为附件或备查资料。有些支出即使符合规定比例。也取得了有效凭证，但仍不能扣除。</a:t>
            </a:r>
          </a:p>
        </p:txBody>
      </p:sp>
    </p:spTree>
    <p:extLst>
      <p:ext uri="{BB962C8B-B14F-4D97-AF65-F5344CB8AC3E}">
        <p14:creationId xmlns:p14="http://schemas.microsoft.com/office/powerpoint/2010/main" val="32049437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291829" y="140969"/>
            <a:ext cx="9986713" cy="5909310"/>
          </a:xfrm>
          <a:prstGeom prst="rect">
            <a:avLst/>
          </a:prstGeom>
          <a:noFill/>
        </p:spPr>
        <p:txBody>
          <a:bodyPr wrap="square">
            <a:spAutoFit/>
          </a:bodyPr>
          <a:lstStyle/>
          <a:p>
            <a:pPr>
              <a:lnSpc>
                <a:spcPct val="150000"/>
              </a:lnSpc>
            </a:pPr>
            <a:r>
              <a:rPr lang="zh-CN" altLang="en-US" sz="2100" dirty="0">
                <a:latin typeface="华文宋体" panose="02010600040101010101" pitchFamily="2" charset="-122"/>
                <a:ea typeface="华文宋体" panose="02010600040101010101" pitchFamily="2" charset="-122"/>
              </a:rPr>
              <a:t>         </a:t>
            </a:r>
            <a:r>
              <a:rPr lang="en-US" altLang="zh-CN" sz="2100" dirty="0">
                <a:latin typeface="华文宋体" panose="02010600040101010101" pitchFamily="2" charset="-122"/>
                <a:ea typeface="华文宋体" panose="02010600040101010101" pitchFamily="2" charset="-122"/>
              </a:rPr>
              <a:t>1.</a:t>
            </a:r>
            <a:r>
              <a:rPr lang="zh-CN" altLang="en-US" sz="2100" dirty="0">
                <a:latin typeface="华文宋体" panose="02010600040101010101" pitchFamily="2" charset="-122"/>
                <a:ea typeface="华文宋体" panose="02010600040101010101" pitchFamily="2" charset="-122"/>
              </a:rPr>
              <a:t>工资扣除，工资分配方案、工资结算单、企业与职工签订的劳动合同</a:t>
            </a:r>
            <a:r>
              <a:rPr lang="zh-CN" altLang="en-US" sz="2100" dirty="0" smtClean="0">
                <a:latin typeface="华文宋体" panose="02010600040101010101" pitchFamily="2" charset="-122"/>
                <a:ea typeface="华文宋体" panose="02010600040101010101" pitchFamily="2" charset="-122"/>
              </a:rPr>
              <a:t>、企业对实际发放的工资薪金，已依法履行了代扣代缴个人所得税义务。</a:t>
            </a:r>
            <a:endParaRPr lang="zh-CN" altLang="en-US" sz="2100" dirty="0">
              <a:latin typeface="华文宋体" panose="02010600040101010101" pitchFamily="2" charset="-122"/>
              <a:ea typeface="华文宋体" panose="02010600040101010101" pitchFamily="2" charset="-122"/>
            </a:endParaRPr>
          </a:p>
          <a:p>
            <a:pPr>
              <a:lnSpc>
                <a:spcPct val="150000"/>
              </a:lnSpc>
            </a:pPr>
            <a:r>
              <a:rPr lang="zh-CN" altLang="en-US" sz="2100" dirty="0">
                <a:latin typeface="华文宋体" panose="02010600040101010101" pitchFamily="2" charset="-122"/>
                <a:ea typeface="华文宋体" panose="02010600040101010101" pitchFamily="2" charset="-122"/>
              </a:rPr>
              <a:t>        企业实行股权激励的，以激励对象实际行权日该股票的收盘价格与激励对象实际行权支付价格的差额及数量计算，作为当年的工资薪金支出给予扣除，应以公告董事会决议、股权激励计划以及股票交割单（转让协议）等作为扣除凭证。</a:t>
            </a:r>
          </a:p>
          <a:p>
            <a:pPr>
              <a:lnSpc>
                <a:spcPct val="150000"/>
              </a:lnSpc>
            </a:pPr>
            <a:r>
              <a:rPr lang="zh-CN" altLang="en-US" sz="2100" dirty="0">
                <a:latin typeface="华文宋体" panose="02010600040101010101" pitchFamily="2" charset="-122"/>
                <a:ea typeface="华文宋体" panose="02010600040101010101" pitchFamily="2" charset="-122"/>
              </a:rPr>
              <a:t>        </a:t>
            </a:r>
            <a:r>
              <a:rPr lang="en-US" altLang="zh-CN" sz="2100" dirty="0">
                <a:latin typeface="华文宋体" panose="02010600040101010101" pitchFamily="2" charset="-122"/>
                <a:ea typeface="华文宋体" panose="02010600040101010101" pitchFamily="2" charset="-122"/>
              </a:rPr>
              <a:t>2.</a:t>
            </a:r>
            <a:r>
              <a:rPr lang="zh-CN" altLang="en-US" sz="2100" dirty="0">
                <a:latin typeface="华文宋体" panose="02010600040101010101" pitchFamily="2" charset="-122"/>
                <a:ea typeface="华文宋体" panose="02010600040101010101" pitchFamily="2" charset="-122"/>
              </a:rPr>
              <a:t>会议费支出，以召开会议的文件、通知、会议纪要、参会人员的签到单等能够证明会议真实性的资料以及会议费用明细单等为辅证。</a:t>
            </a:r>
          </a:p>
          <a:p>
            <a:pPr>
              <a:lnSpc>
                <a:spcPct val="150000"/>
              </a:lnSpc>
            </a:pPr>
            <a:r>
              <a:rPr lang="zh-CN" altLang="en-US" sz="2100" dirty="0">
                <a:latin typeface="华文宋体" panose="02010600040101010101" pitchFamily="2" charset="-122"/>
                <a:ea typeface="华文宋体" panose="02010600040101010101" pitchFamily="2" charset="-122"/>
              </a:rPr>
              <a:t>        </a:t>
            </a:r>
            <a:r>
              <a:rPr lang="en-US" altLang="zh-CN" sz="2100" dirty="0">
                <a:latin typeface="华文宋体" panose="02010600040101010101" pitchFamily="2" charset="-122"/>
                <a:ea typeface="华文宋体" panose="02010600040101010101" pitchFamily="2" charset="-122"/>
              </a:rPr>
              <a:t>3.</a:t>
            </a:r>
            <a:r>
              <a:rPr lang="zh-CN" altLang="en-US" sz="2100" dirty="0">
                <a:latin typeface="华文宋体" panose="02010600040101010101" pitchFamily="2" charset="-122"/>
                <a:ea typeface="华文宋体" panose="02010600040101010101" pitchFamily="2" charset="-122"/>
              </a:rPr>
              <a:t>企业集团或其成员企业统一向金融机构借款分摊给集团内部其他成员企业使用，必须取得借入方出具的从金融机构取得借款的证明文件，使用借款的房地产企业分摊的合理利息方准予在税前扣除。</a:t>
            </a:r>
            <a:endParaRPr lang="en-US" altLang="zh-CN" sz="2100" dirty="0">
              <a:latin typeface="华文宋体" panose="02010600040101010101" pitchFamily="2" charset="-122"/>
              <a:ea typeface="华文宋体" panose="02010600040101010101" pitchFamily="2" charset="-122"/>
            </a:endParaRPr>
          </a:p>
          <a:p>
            <a:pPr>
              <a:lnSpc>
                <a:spcPct val="150000"/>
              </a:lnSpc>
            </a:pPr>
            <a:r>
              <a:rPr lang="zh-CN" altLang="en-US" sz="2100" dirty="0">
                <a:latin typeface="华文宋体" panose="02010600040101010101" pitchFamily="2" charset="-122"/>
                <a:ea typeface="华文宋体" panose="02010600040101010101" pitchFamily="2" charset="-122"/>
              </a:rPr>
              <a:t>        </a:t>
            </a:r>
            <a:r>
              <a:rPr lang="en-US" altLang="zh-CN" sz="2100" dirty="0" smtClean="0">
                <a:latin typeface="华文宋体" panose="02010600040101010101" pitchFamily="2" charset="-122"/>
                <a:ea typeface="华文宋体" panose="02010600040101010101" pitchFamily="2" charset="-122"/>
              </a:rPr>
              <a:t>4</a:t>
            </a:r>
            <a:r>
              <a:rPr lang="en-US" altLang="zh-CN" sz="2100" dirty="0">
                <a:latin typeface="华文宋体" panose="02010600040101010101" pitchFamily="2" charset="-122"/>
                <a:ea typeface="华文宋体" panose="02010600040101010101" pitchFamily="2" charset="-122"/>
              </a:rPr>
              <a:t>.</a:t>
            </a:r>
            <a:r>
              <a:rPr lang="zh-CN" altLang="en-US" sz="2100" dirty="0">
                <a:latin typeface="华文宋体" panose="02010600040101010101" pitchFamily="2" charset="-122"/>
                <a:ea typeface="华文宋体" panose="02010600040101010101" pitchFamily="2" charset="-122"/>
              </a:rPr>
              <a:t>烟草企业的烟草广告费和业务宣传费支出，即使取得有效扣除凭证，也一律不得在计算应纳税所得额时扣除。</a:t>
            </a:r>
          </a:p>
        </p:txBody>
      </p:sp>
    </p:spTree>
    <p:extLst>
      <p:ext uri="{BB962C8B-B14F-4D97-AF65-F5344CB8AC3E}">
        <p14:creationId xmlns:p14="http://schemas.microsoft.com/office/powerpoint/2010/main" val="35777060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up)">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156411" y="226963"/>
            <a:ext cx="9986713" cy="5378395"/>
          </a:xfrm>
          <a:prstGeom prst="rect">
            <a:avLst/>
          </a:prstGeom>
          <a:noFill/>
        </p:spPr>
        <p:txBody>
          <a:bodyPr wrap="square">
            <a:spAutoFit/>
          </a:bodyPr>
          <a:lstStyle/>
          <a:p>
            <a:pPr>
              <a:lnSpc>
                <a:spcPct val="150000"/>
              </a:lnSpc>
            </a:pPr>
            <a:r>
              <a:rPr lang="en-US" altLang="zh-CN" sz="2100" dirty="0">
                <a:latin typeface="华文宋体" panose="02010600040101010101" pitchFamily="2" charset="-122"/>
                <a:ea typeface="华文宋体" panose="02010600040101010101" pitchFamily="2" charset="-122"/>
              </a:rPr>
              <a:t>         5.</a:t>
            </a:r>
            <a:r>
              <a:rPr lang="zh-CN" altLang="en-US" sz="2100" dirty="0">
                <a:latin typeface="华文宋体" panose="02010600040101010101" pitchFamily="2" charset="-122"/>
                <a:ea typeface="华文宋体" panose="02010600040101010101" pitchFamily="2" charset="-122"/>
              </a:rPr>
              <a:t>发生与生产经营有关的手续费及佣金支出，应符合规定的计算依据和比例，其受托方必须是具有合法经营资格中介服务企业或个人且应签订代办协议或合同。但是，即使符合前述条件，也取得了发票作为有效扣除凭证，还应注意，除委托个人代理外</a:t>
            </a:r>
            <a:r>
              <a:rPr lang="zh-CN" altLang="en-US" sz="2100" dirty="0" smtClean="0">
                <a:latin typeface="华文宋体" panose="02010600040101010101" pitchFamily="2" charset="-122"/>
                <a:ea typeface="华文宋体" panose="02010600040101010101" pitchFamily="2" charset="-122"/>
              </a:rPr>
              <a:t>，企业以</a:t>
            </a:r>
            <a:r>
              <a:rPr lang="zh-CN" altLang="en-US" sz="2100" dirty="0">
                <a:latin typeface="华文宋体" panose="02010600040101010101" pitchFamily="2" charset="-122"/>
                <a:ea typeface="华文宋体" panose="02010600040101010101" pitchFamily="2" charset="-122"/>
              </a:rPr>
              <a:t>现金等非转账方式支付的手续费</a:t>
            </a:r>
            <a:r>
              <a:rPr lang="zh-CN" altLang="en-US" sz="2100">
                <a:latin typeface="华文宋体" panose="02010600040101010101" pitchFamily="2" charset="-122"/>
                <a:ea typeface="华文宋体" panose="02010600040101010101" pitchFamily="2" charset="-122"/>
              </a:rPr>
              <a:t>及</a:t>
            </a:r>
            <a:r>
              <a:rPr lang="zh-CN" altLang="en-US" sz="2100" smtClean="0">
                <a:latin typeface="华文宋体" panose="02010600040101010101" pitchFamily="2" charset="-122"/>
                <a:ea typeface="华文宋体" panose="02010600040101010101" pitchFamily="2" charset="-122"/>
              </a:rPr>
              <a:t>佣金不得</a:t>
            </a:r>
            <a:r>
              <a:rPr lang="zh-CN" altLang="en-US" sz="2100" dirty="0">
                <a:latin typeface="华文宋体" panose="02010600040101010101" pitchFamily="2" charset="-122"/>
                <a:ea typeface="华文宋体" panose="02010600040101010101" pitchFamily="2" charset="-122"/>
              </a:rPr>
              <a:t>在税前扣除。企业为发行权益性证券支付给有关证券承销机构的手续费及佣金也不得在税前扣除。</a:t>
            </a:r>
            <a:endParaRPr lang="en-US" altLang="zh-CN" sz="2100" dirty="0">
              <a:latin typeface="华文宋体" panose="02010600040101010101" pitchFamily="2" charset="-122"/>
              <a:ea typeface="华文宋体" panose="02010600040101010101" pitchFamily="2" charset="-122"/>
            </a:endParaRPr>
          </a:p>
          <a:p>
            <a:pPr>
              <a:lnSpc>
                <a:spcPct val="150000"/>
              </a:lnSpc>
            </a:pPr>
            <a:r>
              <a:rPr lang="zh-CN" altLang="en-US" sz="2100" dirty="0">
                <a:latin typeface="华文宋体" panose="02010600040101010101" pitchFamily="2" charset="-122"/>
                <a:ea typeface="华文宋体" panose="02010600040101010101" pitchFamily="2" charset="-122"/>
              </a:rPr>
              <a:t>         </a:t>
            </a:r>
            <a:r>
              <a:rPr lang="en-US" altLang="zh-CN" sz="2100" dirty="0">
                <a:latin typeface="华文宋体" panose="02010600040101010101" pitchFamily="2" charset="-122"/>
                <a:ea typeface="华文宋体" panose="02010600040101010101" pitchFamily="2" charset="-122"/>
              </a:rPr>
              <a:t>6.</a:t>
            </a:r>
            <a:r>
              <a:rPr lang="zh-CN" altLang="en-US" sz="2100" dirty="0">
                <a:latin typeface="华文宋体" panose="02010600040101010101" pitchFamily="2" charset="-122"/>
                <a:ea typeface="华文宋体" panose="02010600040101010101" pitchFamily="2" charset="-122"/>
              </a:rPr>
              <a:t>不征税收入用于支出所形成的费用，不得在计算应纳税所得额时扣除；用于支出所形成的资产，其计算的折旧、摊销不得在计算应纳税所得额时扣除。</a:t>
            </a:r>
            <a:endParaRPr lang="en-US" altLang="zh-CN" sz="2100" dirty="0">
              <a:latin typeface="华文宋体" panose="02010600040101010101" pitchFamily="2" charset="-122"/>
              <a:ea typeface="华文宋体" panose="02010600040101010101" pitchFamily="2" charset="-122"/>
            </a:endParaRPr>
          </a:p>
          <a:p>
            <a:pPr>
              <a:lnSpc>
                <a:spcPct val="150000"/>
              </a:lnSpc>
            </a:pPr>
            <a:r>
              <a:rPr lang="zh-CN" altLang="en-US" sz="2100" dirty="0">
                <a:latin typeface="华文宋体" panose="02010600040101010101" pitchFamily="2" charset="-122"/>
                <a:ea typeface="华文宋体" panose="02010600040101010101" pitchFamily="2" charset="-122"/>
              </a:rPr>
              <a:t>        现行企业所得税征缴方式为按季（月）预缴、年终汇算清缴。企业当年度实际发生的相关成本、费用，由于各种原因未能及时取得该成本、费用的有效凭证，在预缴季度所得税时，可暂按账面发生金额进行核算；但在汇算清缴时，应补充提供该成本、费用的有效凭证。</a:t>
            </a:r>
          </a:p>
        </p:txBody>
      </p:sp>
    </p:spTree>
    <p:extLst>
      <p:ext uri="{BB962C8B-B14F-4D97-AF65-F5344CB8AC3E}">
        <p14:creationId xmlns:p14="http://schemas.microsoft.com/office/powerpoint/2010/main" val="18643834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5BFD75-BC35-71DB-31A1-535C25DDAA42}"/>
              </a:ext>
            </a:extLst>
          </p:cNvPr>
          <p:cNvSpPr>
            <a:spLocks noGrp="1"/>
          </p:cNvSpPr>
          <p:nvPr>
            <p:ph type="title"/>
          </p:nvPr>
        </p:nvSpPr>
        <p:spPr>
          <a:xfrm>
            <a:off x="2891030" y="2493585"/>
            <a:ext cx="6214241" cy="1325563"/>
          </a:xfrm>
        </p:spPr>
        <p:txBody>
          <a:bodyPr>
            <a:noAutofit/>
          </a:bodyPr>
          <a:lstStyle/>
          <a:p>
            <a:r>
              <a:rPr lang="zh-CN" altLang="en-US" sz="9600" dirty="0">
                <a:latin typeface="隶书" panose="02010509060101010101" pitchFamily="49" charset="-122"/>
                <a:ea typeface="隶书" panose="02010509060101010101" pitchFamily="49" charset="-122"/>
              </a:rPr>
              <a:t> 谢    谢</a:t>
            </a:r>
          </a:p>
        </p:txBody>
      </p:sp>
    </p:spTree>
    <p:extLst>
      <p:ext uri="{BB962C8B-B14F-4D97-AF65-F5344CB8AC3E}">
        <p14:creationId xmlns:p14="http://schemas.microsoft.com/office/powerpoint/2010/main" val="1224131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830870" y="342108"/>
            <a:ext cx="9082295" cy="5873403"/>
          </a:xfrm>
          <a:prstGeom prst="rect">
            <a:avLst/>
          </a:prstGeom>
          <a:noFill/>
        </p:spPr>
        <p:txBody>
          <a:bodyPr wrap="square">
            <a:spAutoFit/>
          </a:bodyPr>
          <a:lstStyle/>
          <a:p>
            <a:pPr>
              <a:lnSpc>
                <a:spcPct val="150000"/>
              </a:lnSpc>
            </a:pPr>
            <a:r>
              <a:rPr lang="zh-CN" altLang="en-US" sz="2200" dirty="0">
                <a:latin typeface="华文宋体" panose="02010600040101010101" pitchFamily="2" charset="-122"/>
                <a:ea typeface="华文宋体" panose="02010600040101010101" pitchFamily="2" charset="-122"/>
              </a:rPr>
              <a:t>下面跟大家一起探讨文件的精神内容：</a:t>
            </a:r>
            <a:endParaRPr lang="en-US" altLang="zh-CN" sz="2200" dirty="0">
              <a:latin typeface="华文宋体" panose="02010600040101010101" pitchFamily="2" charset="-122"/>
              <a:ea typeface="华文宋体" panose="02010600040101010101" pitchFamily="2" charset="-122"/>
            </a:endParaRPr>
          </a:p>
          <a:p>
            <a:pPr>
              <a:lnSpc>
                <a:spcPct val="150000"/>
              </a:lnSpc>
            </a:pPr>
            <a:r>
              <a:rPr lang="zh-CN" altLang="en-US" sz="2200" dirty="0">
                <a:latin typeface="华文宋体" panose="02010600040101010101" pitchFamily="2" charset="-122"/>
                <a:ea typeface="华文宋体" panose="02010600040101010101" pitchFamily="2" charset="-122"/>
              </a:rPr>
              <a:t>准备分三段讨论，第一段：</a:t>
            </a:r>
            <a:endParaRPr lang="en-US" altLang="zh-CN" sz="2200" dirty="0">
              <a:latin typeface="华文宋体" panose="02010600040101010101" pitchFamily="2" charset="-122"/>
              <a:ea typeface="华文宋体" panose="02010600040101010101" pitchFamily="2" charset="-122"/>
            </a:endParaRPr>
          </a:p>
          <a:p>
            <a:pPr algn="just">
              <a:lnSpc>
                <a:spcPct val="150000"/>
              </a:lnSpc>
              <a:spcBef>
                <a:spcPts val="1300"/>
              </a:spcBef>
              <a:spcAft>
                <a:spcPts val="1300"/>
              </a:spcAft>
            </a:pPr>
            <a:r>
              <a:rPr lang="en-US" altLang="zh-CN" sz="2200" b="1" kern="100" dirty="0">
                <a:effectLst/>
                <a:latin typeface="华文宋体" panose="02010600040101010101" pitchFamily="2" charset="-122"/>
                <a:ea typeface="华文宋体" panose="02010600040101010101" pitchFamily="2" charset="-122"/>
                <a:cs typeface="Times New Roman" panose="02020603050405020304" pitchFamily="18" charset="0"/>
              </a:rPr>
              <a:t>  </a:t>
            </a:r>
            <a:r>
              <a:rPr lang="zh-CN" altLang="zh-CN" sz="2200" b="1" kern="100" dirty="0">
                <a:effectLst/>
                <a:latin typeface="华文宋体" panose="02010600040101010101" pitchFamily="2" charset="-122"/>
                <a:ea typeface="华文宋体" panose="02010600040101010101" pitchFamily="2" charset="-122"/>
                <a:cs typeface="Times New Roman" panose="02020603050405020304" pitchFamily="18" charset="0"/>
              </a:rPr>
              <a:t>（一）适用的范围</a:t>
            </a:r>
          </a:p>
          <a:p>
            <a:pPr indent="355600" algn="just">
              <a:lnSpc>
                <a:spcPct val="150000"/>
              </a:lnSpc>
            </a:pPr>
            <a:r>
              <a:rPr lang="en-US" altLang="zh-CN" sz="2200" kern="100" dirty="0">
                <a:effectLst/>
                <a:latin typeface="华文宋体" panose="02010600040101010101" pitchFamily="2" charset="-122"/>
                <a:ea typeface="华文宋体" panose="02010600040101010101" pitchFamily="2" charset="-122"/>
                <a:cs typeface="Times New Roman" panose="02020603050405020304" pitchFamily="18" charset="0"/>
              </a:rPr>
              <a:t>1</a:t>
            </a:r>
            <a:r>
              <a:rPr lang="zh-CN" altLang="zh-CN" sz="2200" kern="100" dirty="0">
                <a:effectLst/>
                <a:latin typeface="华文宋体" panose="02010600040101010101" pitchFamily="2" charset="-122"/>
                <a:ea typeface="华文宋体" panose="02010600040101010101" pitchFamily="2" charset="-122"/>
                <a:cs typeface="Times New Roman" panose="02020603050405020304" pitchFamily="18" charset="0"/>
              </a:rPr>
              <a:t>、什么叫税前扣除凭证</a:t>
            </a:r>
            <a:r>
              <a:rPr lang="en-US" altLang="zh-CN" sz="2200" kern="100" dirty="0">
                <a:effectLst/>
                <a:latin typeface="华文宋体" panose="02010600040101010101" pitchFamily="2" charset="-122"/>
                <a:ea typeface="华文宋体" panose="02010600040101010101" pitchFamily="2" charset="-122"/>
                <a:cs typeface="Times New Roman" panose="02020603050405020304" pitchFamily="18" charset="0"/>
              </a:rPr>
              <a:t>,</a:t>
            </a:r>
            <a:r>
              <a:rPr lang="zh-CN" altLang="zh-CN" sz="2200" kern="100" dirty="0">
                <a:effectLst/>
                <a:latin typeface="华文宋体" panose="02010600040101010101" pitchFamily="2" charset="-122"/>
                <a:ea typeface="华文宋体" panose="02010600040101010101" pitchFamily="2" charset="-122"/>
                <a:cs typeface="Times New Roman" panose="02020603050405020304" pitchFamily="18" charset="0"/>
              </a:rPr>
              <a:t>：税前扣除凭证是指企业在计算企业所得税应纳税所得额时，证明与取得收入有关的、合理的支出，实际发生，并据以税前扣除的各类凭证。 </a:t>
            </a:r>
          </a:p>
          <a:p>
            <a:pPr indent="355600" algn="just">
              <a:lnSpc>
                <a:spcPct val="150000"/>
              </a:lnSpc>
            </a:pPr>
            <a:r>
              <a:rPr lang="zh-CN" altLang="zh-CN" sz="2200" kern="100" dirty="0">
                <a:effectLst/>
                <a:latin typeface="华文宋体" panose="02010600040101010101" pitchFamily="2" charset="-122"/>
                <a:ea typeface="华文宋体" panose="02010600040101010101" pitchFamily="2" charset="-122"/>
                <a:cs typeface="Times New Roman" panose="02020603050405020304" pitchFamily="18" charset="0"/>
              </a:rPr>
              <a:t>从这一点来看支出凭证二点，</a:t>
            </a:r>
            <a:endParaRPr lang="en-US" altLang="zh-CN" sz="2200" kern="100" dirty="0">
              <a:effectLst/>
              <a:latin typeface="华文宋体" panose="02010600040101010101" pitchFamily="2" charset="-122"/>
              <a:ea typeface="华文宋体" panose="02010600040101010101" pitchFamily="2" charset="-122"/>
              <a:cs typeface="Times New Roman" panose="02020603050405020304" pitchFamily="18" charset="0"/>
            </a:endParaRPr>
          </a:p>
          <a:p>
            <a:pPr indent="355600" algn="just">
              <a:lnSpc>
                <a:spcPct val="150000"/>
              </a:lnSpc>
            </a:pPr>
            <a:r>
              <a:rPr lang="zh-CN" altLang="zh-CN" sz="2200" kern="100" dirty="0">
                <a:effectLst/>
                <a:latin typeface="华文宋体" panose="02010600040101010101" pitchFamily="2" charset="-122"/>
                <a:ea typeface="华文宋体" panose="02010600040101010101" pitchFamily="2" charset="-122"/>
                <a:cs typeface="Times New Roman" panose="02020603050405020304" pitchFamily="18" charset="0"/>
              </a:rPr>
              <a:t>一是，与收入有关的。</a:t>
            </a:r>
            <a:endParaRPr lang="en-US" altLang="zh-CN" sz="2200" kern="100" dirty="0">
              <a:effectLst/>
              <a:latin typeface="华文宋体" panose="02010600040101010101" pitchFamily="2" charset="-122"/>
              <a:ea typeface="华文宋体" panose="02010600040101010101" pitchFamily="2" charset="-122"/>
              <a:cs typeface="Times New Roman" panose="02020603050405020304" pitchFamily="18" charset="0"/>
            </a:endParaRPr>
          </a:p>
          <a:p>
            <a:pPr indent="355600" algn="just">
              <a:lnSpc>
                <a:spcPct val="150000"/>
              </a:lnSpc>
            </a:pPr>
            <a:r>
              <a:rPr lang="zh-CN" altLang="zh-CN" sz="2200" kern="100" dirty="0">
                <a:effectLst/>
                <a:latin typeface="华文宋体" panose="02010600040101010101" pitchFamily="2" charset="-122"/>
                <a:ea typeface="华文宋体" panose="02010600040101010101" pitchFamily="2" charset="-122"/>
                <a:cs typeface="Times New Roman" panose="02020603050405020304" pitchFamily="18" charset="0"/>
              </a:rPr>
              <a:t>二是，税前扣除的凭证。这样来看就要划分好与收入有关的界线和税前扣除的凭证，减少纳税风险点。</a:t>
            </a:r>
          </a:p>
          <a:p>
            <a:endParaRPr lang="zh-CN" altLang="en-US" sz="24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2108447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Right)">
                                      <p:cBhvr>
                                        <p:cTn id="27" dur="500"/>
                                        <p:tgtEl>
                                          <p:spTgt spid="3">
                                            <p:txEl>
                                              <p:pRg st="4" end="4"/>
                                            </p:txEl>
                                          </p:spTgt>
                                        </p:tgtEl>
                                      </p:cBhvr>
                                    </p:animEffect>
                                  </p:childTnLst>
                                </p:cTn>
                              </p:par>
                              <p:par>
                                <p:cTn id="28" presetID="18" presetClass="entr" presetSubtype="6"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trips(downRight)">
                                      <p:cBhvr>
                                        <p:cTn id="30" dur="500"/>
                                        <p:tgtEl>
                                          <p:spTgt spid="3">
                                            <p:txEl>
                                              <p:pRg st="5" end="5"/>
                                            </p:txEl>
                                          </p:spTgt>
                                        </p:tgtEl>
                                      </p:cBhvr>
                                    </p:animEffect>
                                  </p:childTnLst>
                                </p:cTn>
                              </p:par>
                              <p:par>
                                <p:cTn id="31" presetID="18" presetClass="entr" presetSubtype="6"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strips(downRight)">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540170" y="944781"/>
            <a:ext cx="9082295" cy="4524315"/>
          </a:xfrm>
          <a:prstGeom prst="rect">
            <a:avLst/>
          </a:prstGeom>
          <a:noFill/>
        </p:spPr>
        <p:txBody>
          <a:bodyPr wrap="square">
            <a:spAutoFit/>
          </a:bodyPr>
          <a:lstStyle/>
          <a:p>
            <a:pPr>
              <a:lnSpc>
                <a:spcPct val="150000"/>
              </a:lnSpc>
            </a:pPr>
            <a:r>
              <a:rPr lang="en-US" altLang="zh-CN" sz="2200" dirty="0">
                <a:latin typeface="华文宋体" panose="02010600040101010101" pitchFamily="2" charset="-122"/>
                <a:ea typeface="华文宋体" panose="02010600040101010101" pitchFamily="2" charset="-122"/>
              </a:rPr>
              <a:t>         2</a:t>
            </a:r>
            <a:r>
              <a:rPr lang="zh-CN" altLang="en-US" sz="2200" dirty="0">
                <a:latin typeface="华文宋体" panose="02010600040101010101" pitchFamily="2" charset="-122"/>
                <a:ea typeface="华文宋体" panose="02010600040101010101" pitchFamily="2" charset="-122"/>
              </a:rPr>
              <a:t>、本办法与</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中华人民共和国企业所得税法</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中华人民共和国税收征收管理法</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中华人民共和国发票管理办法</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及其实施细则、及国家税务总局制定的各种税收规范性文件的关系。</a:t>
            </a:r>
          </a:p>
          <a:p>
            <a:pPr>
              <a:lnSpc>
                <a:spcPct val="150000"/>
              </a:lnSpc>
            </a:pPr>
            <a:r>
              <a:rPr lang="zh-CN" altLang="en-US" sz="2200" dirty="0">
                <a:latin typeface="华文宋体" panose="02010600040101010101" pitchFamily="2" charset="-122"/>
                <a:ea typeface="华文宋体" panose="02010600040101010101" pitchFamily="2" charset="-122"/>
              </a:rPr>
              <a:t>        由于上述规定未对税前扣除凭证做出系统规定和具体解释，存在管理规定较为分散、征纳双方认识存在分歧，税前扣除凭证种类多、源头广、情形多，不利于操作。此文明确了税前扣除凭证的相关概念、适用范围、管理原则、种类、基本情形税务处理、特殊情形税务处理等。保障纳税人的合法权益。</a:t>
            </a:r>
          </a:p>
          <a:p>
            <a:endParaRPr lang="zh-CN" altLang="en-US" sz="24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7800486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166821" y="434188"/>
            <a:ext cx="10118035" cy="4708981"/>
          </a:xfrm>
          <a:prstGeom prst="rect">
            <a:avLst/>
          </a:prstGeom>
          <a:noFill/>
        </p:spPr>
        <p:txBody>
          <a:bodyPr wrap="square">
            <a:spAutoFit/>
          </a:bodyPr>
          <a:lstStyle/>
          <a:p>
            <a:pPr>
              <a:lnSpc>
                <a:spcPct val="150000"/>
              </a:lnSpc>
            </a:pPr>
            <a:r>
              <a:rPr lang="en-US" altLang="zh-CN" sz="2000" dirty="0">
                <a:latin typeface="华文宋体" panose="02010600040101010101" pitchFamily="2" charset="-122"/>
                <a:ea typeface="华文宋体" panose="02010600040101010101" pitchFamily="2" charset="-122"/>
              </a:rPr>
              <a:t>        3</a:t>
            </a:r>
            <a:r>
              <a:rPr lang="zh-CN" altLang="en-US" sz="2000" dirty="0">
                <a:latin typeface="华文宋体" panose="02010600040101010101" pitchFamily="2" charset="-122"/>
                <a:ea typeface="华文宋体" panose="02010600040101010101" pitchFamily="2" charset="-122"/>
              </a:rPr>
              <a:t>、适用的范围</a:t>
            </a:r>
            <a:r>
              <a:rPr lang="zh-CN" altLang="en-US" sz="2000" dirty="0" smtClean="0">
                <a:latin typeface="华文宋体" panose="02010600040101010101" pitchFamily="2" charset="-122"/>
                <a:ea typeface="华文宋体" panose="02010600040101010101" pitchFamily="2" charset="-122"/>
              </a:rPr>
              <a:t>：</a:t>
            </a:r>
            <a:r>
              <a:rPr lang="en-US" altLang="zh-CN" sz="2000" dirty="0" smtClean="0">
                <a:latin typeface="华文宋体" panose="02010600040101010101" pitchFamily="2" charset="-122"/>
                <a:ea typeface="华文宋体" panose="02010600040101010101" pitchFamily="2" charset="-122"/>
              </a:rPr>
              <a:t>《</a:t>
            </a:r>
            <a:r>
              <a:rPr lang="zh-CN" altLang="en-US" sz="2000" dirty="0">
                <a:latin typeface="华文宋体" panose="02010600040101010101" pitchFamily="2" charset="-122"/>
                <a:ea typeface="华文宋体" panose="02010600040101010101" pitchFamily="2" charset="-122"/>
              </a:rPr>
              <a:t>企业所得税税前扣除凭证管理办法</a:t>
            </a:r>
            <a:r>
              <a:rPr lang="en-US" altLang="zh-CN" sz="2000" dirty="0">
                <a:latin typeface="华文宋体" panose="02010600040101010101" pitchFamily="2" charset="-122"/>
                <a:ea typeface="华文宋体" panose="02010600040101010101" pitchFamily="2" charset="-122"/>
              </a:rPr>
              <a:t>》</a:t>
            </a:r>
            <a:r>
              <a:rPr lang="zh-CN" altLang="en-US" sz="2000" dirty="0">
                <a:latin typeface="华文宋体" panose="02010600040101010101" pitchFamily="2" charset="-122"/>
                <a:ea typeface="华文宋体" panose="02010600040101010101" pitchFamily="2" charset="-122"/>
              </a:rPr>
              <a:t>第三条规定；本办法所称企业是指企业所得税法及其实施条例（以下简称实施条例）规定的居民企业和非居民企业。</a:t>
            </a:r>
            <a:endParaRPr lang="en-US" altLang="zh-CN" sz="2000" dirty="0">
              <a:latin typeface="华文宋体" panose="02010600040101010101" pitchFamily="2" charset="-122"/>
              <a:ea typeface="华文宋体" panose="02010600040101010101" pitchFamily="2" charset="-122"/>
            </a:endParaRPr>
          </a:p>
          <a:p>
            <a:pPr>
              <a:lnSpc>
                <a:spcPct val="150000"/>
              </a:lnSpc>
            </a:pPr>
            <a:r>
              <a:rPr lang="zh-CN" altLang="en-US" sz="2000" b="1" dirty="0">
                <a:latin typeface="华文宋体" panose="02010600040101010101" pitchFamily="2" charset="-122"/>
                <a:ea typeface="华文宋体" panose="02010600040101010101" pitchFamily="2" charset="-122"/>
              </a:rPr>
              <a:t>        例：</a:t>
            </a:r>
            <a:r>
              <a:rPr lang="zh-CN" altLang="en-US" sz="2000" dirty="0">
                <a:latin typeface="华文宋体" panose="02010600040101010101" pitchFamily="2" charset="-122"/>
                <a:ea typeface="华文宋体" panose="02010600040101010101" pitchFamily="2" charset="-122"/>
              </a:rPr>
              <a:t>根据</a:t>
            </a:r>
            <a:r>
              <a:rPr lang="en-US" altLang="zh-CN" sz="2000" dirty="0">
                <a:latin typeface="华文宋体" panose="02010600040101010101" pitchFamily="2" charset="-122"/>
                <a:ea typeface="华文宋体" panose="02010600040101010101" pitchFamily="2" charset="-122"/>
              </a:rPr>
              <a:t>《</a:t>
            </a:r>
            <a:r>
              <a:rPr lang="zh-CN" altLang="en-US" sz="2000" dirty="0">
                <a:latin typeface="华文宋体" panose="02010600040101010101" pitchFamily="2" charset="-122"/>
                <a:ea typeface="华文宋体" panose="02010600040101010101" pitchFamily="2" charset="-122"/>
              </a:rPr>
              <a:t>发票管理办法</a:t>
            </a:r>
            <a:r>
              <a:rPr lang="en-US" altLang="zh-CN" sz="2000" dirty="0">
                <a:latin typeface="华文宋体" panose="02010600040101010101" pitchFamily="2" charset="-122"/>
                <a:ea typeface="华文宋体" panose="02010600040101010101" pitchFamily="2" charset="-122"/>
              </a:rPr>
              <a:t>》</a:t>
            </a:r>
            <a:r>
              <a:rPr lang="zh-CN" altLang="en-US" sz="2000" dirty="0">
                <a:latin typeface="华文宋体" panose="02010600040101010101" pitchFamily="2" charset="-122"/>
                <a:ea typeface="华文宋体" panose="02010600040101010101" pitchFamily="2" charset="-122"/>
              </a:rPr>
              <a:t>第二十条规定：所有单位和从事生产、经营活动的个人在购买商品、接受服务以及从事其他经营活动支付款项，应当向收款方取得发票。取得发票时，不得要求变更品名和金额。及第二十一条规定：不符合规定的发票，不得作为财务报销凭证，任何单位和个人有权拒收。</a:t>
            </a:r>
          </a:p>
          <a:p>
            <a:pPr>
              <a:lnSpc>
                <a:spcPct val="150000"/>
              </a:lnSpc>
            </a:pPr>
            <a:r>
              <a:rPr lang="zh-CN" altLang="en-US" sz="2000" dirty="0">
                <a:latin typeface="华文宋体" panose="02010600040101010101" pitchFamily="2" charset="-122"/>
                <a:ea typeface="华文宋体" panose="02010600040101010101" pitchFamily="2" charset="-122"/>
              </a:rPr>
              <a:t>        又根据</a:t>
            </a:r>
            <a:r>
              <a:rPr lang="en-US" altLang="zh-CN" sz="2000" dirty="0">
                <a:latin typeface="华文宋体" panose="02010600040101010101" pitchFamily="2" charset="-122"/>
                <a:ea typeface="华文宋体" panose="02010600040101010101" pitchFamily="2" charset="-122"/>
              </a:rPr>
              <a:t>《</a:t>
            </a:r>
            <a:r>
              <a:rPr lang="zh-CN" altLang="en-US" sz="2000" dirty="0">
                <a:latin typeface="华文宋体" panose="02010600040101010101" pitchFamily="2" charset="-122"/>
                <a:ea typeface="华文宋体" panose="02010600040101010101" pitchFamily="2" charset="-122"/>
              </a:rPr>
              <a:t>税收征管法</a:t>
            </a:r>
            <a:r>
              <a:rPr lang="en-US" altLang="zh-CN" sz="2000" dirty="0">
                <a:latin typeface="华文宋体" panose="02010600040101010101" pitchFamily="2" charset="-122"/>
                <a:ea typeface="华文宋体" panose="02010600040101010101" pitchFamily="2" charset="-122"/>
              </a:rPr>
              <a:t>》</a:t>
            </a:r>
            <a:r>
              <a:rPr lang="zh-CN" altLang="en-US" sz="2000" dirty="0">
                <a:latin typeface="华文宋体" panose="02010600040101010101" pitchFamily="2" charset="-122"/>
                <a:ea typeface="华文宋体" panose="02010600040101010101" pitchFamily="2" charset="-122"/>
              </a:rPr>
              <a:t>：第十九条，纳税人、扣缴义务人按照有关法律、行政法规和国务院财政、税务主管部门的规定设置帐簿，根据合法、有效凭证记帐，进行核算。</a:t>
            </a:r>
          </a:p>
          <a:p>
            <a:pPr>
              <a:lnSpc>
                <a:spcPct val="150000"/>
              </a:lnSpc>
            </a:pPr>
            <a:r>
              <a:rPr lang="zh-CN" altLang="en-US" sz="2000" dirty="0">
                <a:latin typeface="华文宋体" panose="02010600040101010101" pitchFamily="2" charset="-122"/>
                <a:ea typeface="华文宋体" panose="02010600040101010101" pitchFamily="2" charset="-122"/>
              </a:rPr>
              <a:t>        显然不符合规定的发票，不得作为税收凭证。则包括公司、非公司制企业法人、企业分支机构、个人独资企业、合伙企业和其他企业。</a:t>
            </a:r>
          </a:p>
        </p:txBody>
      </p:sp>
    </p:spTree>
    <p:extLst>
      <p:ext uri="{BB962C8B-B14F-4D97-AF65-F5344CB8AC3E}">
        <p14:creationId xmlns:p14="http://schemas.microsoft.com/office/powerpoint/2010/main" val="23959123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311965" y="451439"/>
            <a:ext cx="10118035" cy="5084918"/>
          </a:xfrm>
          <a:prstGeom prst="rect">
            <a:avLst/>
          </a:prstGeom>
          <a:noFill/>
        </p:spPr>
        <p:txBody>
          <a:bodyPr wrap="square">
            <a:spAutoFit/>
          </a:bodyPr>
          <a:lstStyle/>
          <a:p>
            <a:pPr>
              <a:lnSpc>
                <a:spcPct val="150000"/>
              </a:lnSpc>
            </a:pPr>
            <a:r>
              <a:rPr lang="zh-CN" altLang="en-US" sz="2000" dirty="0">
                <a:latin typeface="华文宋体" panose="02010600040101010101" pitchFamily="2" charset="-122"/>
                <a:ea typeface="华文宋体" panose="02010600040101010101" pitchFamily="2" charset="-122"/>
              </a:rPr>
              <a:t>     </a:t>
            </a:r>
            <a:r>
              <a:rPr lang="zh-CN" altLang="en-US" dirty="0">
                <a:latin typeface="华文宋体" panose="02010600040101010101" pitchFamily="2" charset="-122"/>
                <a:ea typeface="华文宋体" panose="02010600040101010101" pitchFamily="2" charset="-122"/>
              </a:rPr>
              <a:t>（二）基本原则：</a:t>
            </a:r>
          </a:p>
          <a:p>
            <a:pPr>
              <a:lnSpc>
                <a:spcPct val="150000"/>
              </a:lnSpc>
            </a:pPr>
            <a:r>
              <a:rPr lang="en-US" altLang="zh-CN" dirty="0">
                <a:latin typeface="华文宋体" panose="02010600040101010101" pitchFamily="2" charset="-122"/>
                <a:ea typeface="华文宋体" panose="02010600040101010101" pitchFamily="2" charset="-122"/>
              </a:rPr>
              <a:t>         1</a:t>
            </a:r>
            <a:r>
              <a:rPr lang="zh-CN" altLang="en-US" dirty="0">
                <a:latin typeface="华文宋体" panose="02010600040101010101" pitchFamily="2" charset="-122"/>
                <a:ea typeface="华文宋体" panose="02010600040101010101" pitchFamily="2" charset="-122"/>
              </a:rPr>
              <a:t>、</a:t>
            </a:r>
            <a:r>
              <a:rPr lang="en-US" altLang="zh-CN" dirty="0">
                <a:latin typeface="华文宋体" panose="02010600040101010101" pitchFamily="2" charset="-122"/>
                <a:ea typeface="华文宋体" panose="02010600040101010101" pitchFamily="2" charset="-122"/>
              </a:rPr>
              <a:t>《</a:t>
            </a:r>
            <a:r>
              <a:rPr lang="zh-CN" altLang="en-US" dirty="0">
                <a:latin typeface="华文宋体" panose="02010600040101010101" pitchFamily="2" charset="-122"/>
                <a:ea typeface="华文宋体" panose="02010600040101010101" pitchFamily="2" charset="-122"/>
              </a:rPr>
              <a:t>企业所得税税前扣除凭证管理办法</a:t>
            </a:r>
            <a:r>
              <a:rPr lang="en-US" altLang="zh-CN" dirty="0">
                <a:latin typeface="华文宋体" panose="02010600040101010101" pitchFamily="2" charset="-122"/>
                <a:ea typeface="华文宋体" panose="02010600040101010101" pitchFamily="2" charset="-122"/>
              </a:rPr>
              <a:t>》</a:t>
            </a:r>
            <a:r>
              <a:rPr lang="zh-CN" altLang="en-US" dirty="0">
                <a:latin typeface="华文宋体" panose="02010600040101010101" pitchFamily="2" charset="-122"/>
                <a:ea typeface="华文宋体" panose="02010600040101010101" pitchFamily="2" charset="-122"/>
              </a:rPr>
              <a:t>第四条规定税前扣除凭证在管理中遵循真实性、合法性、关联性原则。</a:t>
            </a:r>
          </a:p>
          <a:p>
            <a:pPr>
              <a:lnSpc>
                <a:spcPct val="150000"/>
              </a:lnSpc>
            </a:pPr>
            <a:r>
              <a:rPr lang="en-US" altLang="zh-CN" dirty="0">
                <a:latin typeface="华文宋体" panose="02010600040101010101" pitchFamily="2" charset="-122"/>
                <a:ea typeface="华文宋体" panose="02010600040101010101" pitchFamily="2" charset="-122"/>
              </a:rPr>
              <a:t>         1</a:t>
            </a:r>
            <a:r>
              <a:rPr lang="zh-CN" altLang="en-US" dirty="0">
                <a:latin typeface="华文宋体" panose="02010600040101010101" pitchFamily="2" charset="-122"/>
                <a:ea typeface="华文宋体" panose="02010600040101010101" pitchFamily="2" charset="-122"/>
              </a:rPr>
              <a:t>）、真实性是指税前扣除凭证反映的经济业务真实，且支出已经实际发生，并准予扣除项目</a:t>
            </a:r>
          </a:p>
          <a:p>
            <a:pPr>
              <a:lnSpc>
                <a:spcPct val="150000"/>
              </a:lnSpc>
            </a:pPr>
            <a:r>
              <a:rPr lang="zh-CN" altLang="en-US" dirty="0">
                <a:latin typeface="华文宋体" panose="02010600040101010101" pitchFamily="2" charset="-122"/>
                <a:ea typeface="华文宋体" panose="02010600040101010101" pitchFamily="2" charset="-122"/>
              </a:rPr>
              <a:t>　　企业实际发生的与取得收入有关的、合理的支出，包括成本、费用、税金、损失和其他支出，准予在计算应纳税所得额时扣除。</a:t>
            </a:r>
            <a:endParaRPr lang="en-US" altLang="zh-CN" dirty="0">
              <a:latin typeface="华文宋体" panose="02010600040101010101" pitchFamily="2" charset="-122"/>
              <a:ea typeface="华文宋体" panose="02010600040101010101" pitchFamily="2" charset="-122"/>
            </a:endParaRPr>
          </a:p>
          <a:p>
            <a:pPr>
              <a:lnSpc>
                <a:spcPct val="150000"/>
              </a:lnSpc>
            </a:pPr>
            <a:r>
              <a:rPr lang="en-US" altLang="zh-CN" dirty="0">
                <a:latin typeface="华文宋体" panose="02010600040101010101" pitchFamily="2" charset="-122"/>
                <a:ea typeface="华文宋体" panose="02010600040101010101" pitchFamily="2" charset="-122"/>
              </a:rPr>
              <a:t>        —―</a:t>
            </a:r>
            <a:r>
              <a:rPr lang="zh-CN" altLang="en-US" dirty="0">
                <a:latin typeface="华文宋体" panose="02010600040101010101" pitchFamily="2" charset="-122"/>
                <a:ea typeface="华文宋体" panose="02010600040101010101" pitchFamily="2" charset="-122"/>
              </a:rPr>
              <a:t>支出是指与</a:t>
            </a:r>
            <a:r>
              <a:rPr lang="zh-CN" altLang="en-US" u="sng" dirty="0">
                <a:latin typeface="华文宋体" panose="02010600040101010101" pitchFamily="2" charset="-122"/>
                <a:ea typeface="华文宋体" panose="02010600040101010101" pitchFamily="2" charset="-122"/>
              </a:rPr>
              <a:t>取得收入直接相关的支出</a:t>
            </a:r>
            <a:r>
              <a:rPr lang="zh-CN" altLang="en-US" dirty="0">
                <a:latin typeface="华文宋体" panose="02010600040101010101" pitchFamily="2" charset="-122"/>
                <a:ea typeface="华文宋体" panose="02010600040101010101" pitchFamily="2" charset="-122"/>
              </a:rPr>
              <a:t>。</a:t>
            </a:r>
          </a:p>
          <a:p>
            <a:pPr>
              <a:lnSpc>
                <a:spcPct val="150000"/>
              </a:lnSpc>
            </a:pPr>
            <a:r>
              <a:rPr lang="zh-CN" altLang="en-US" dirty="0">
                <a:latin typeface="华文宋体" panose="02010600040101010101" pitchFamily="2" charset="-122"/>
                <a:ea typeface="华文宋体" panose="02010600040101010101" pitchFamily="2" charset="-122"/>
              </a:rPr>
              <a:t>　　</a:t>
            </a:r>
            <a:r>
              <a:rPr lang="en-US" altLang="zh-CN" dirty="0">
                <a:latin typeface="华文宋体" panose="02010600040101010101" pitchFamily="2" charset="-122"/>
                <a:ea typeface="华文宋体" panose="02010600040101010101" pitchFamily="2" charset="-122"/>
              </a:rPr>
              <a:t>——</a:t>
            </a:r>
            <a:r>
              <a:rPr lang="zh-CN" altLang="en-US" dirty="0">
                <a:latin typeface="华文宋体" panose="02010600040101010101" pitchFamily="2" charset="-122"/>
                <a:ea typeface="华文宋体" panose="02010600040101010101" pitchFamily="2" charset="-122"/>
              </a:rPr>
              <a:t>合理的支出是指符合生产经营活动常规，应当计入当期损益或者有关资产成本的必要和正常的支出。</a:t>
            </a:r>
          </a:p>
          <a:p>
            <a:pPr>
              <a:lnSpc>
                <a:spcPct val="150000"/>
              </a:lnSpc>
            </a:pPr>
            <a:r>
              <a:rPr lang="zh-CN" altLang="en-US" dirty="0">
                <a:latin typeface="华文宋体" panose="02010600040101010101" pitchFamily="2" charset="-122"/>
                <a:ea typeface="华文宋体" panose="02010600040101010101" pitchFamily="2" charset="-122"/>
              </a:rPr>
              <a:t>　    企业的</a:t>
            </a:r>
            <a:r>
              <a:rPr lang="zh-CN" altLang="en-US" u="sng" dirty="0">
                <a:latin typeface="华文宋体" panose="02010600040101010101" pitchFamily="2" charset="-122"/>
                <a:ea typeface="华文宋体" panose="02010600040101010101" pitchFamily="2" charset="-122"/>
              </a:rPr>
              <a:t>不征税收入用于支出所形成的费用或者财产，不得扣除</a:t>
            </a:r>
            <a:r>
              <a:rPr lang="zh-CN" altLang="en-US" dirty="0">
                <a:latin typeface="华文宋体" panose="02010600040101010101" pitchFamily="2" charset="-122"/>
                <a:ea typeface="华文宋体" panose="02010600040101010101" pitchFamily="2" charset="-122"/>
              </a:rPr>
              <a:t>或者计算对应的折旧、摊销扣除。</a:t>
            </a:r>
          </a:p>
          <a:p>
            <a:pPr>
              <a:lnSpc>
                <a:spcPct val="150000"/>
              </a:lnSpc>
            </a:pPr>
            <a:r>
              <a:rPr lang="zh-CN" altLang="en-US" dirty="0">
                <a:latin typeface="华文宋体" panose="02010600040101010101" pitchFamily="2" charset="-122"/>
                <a:ea typeface="华文宋体" panose="02010600040101010101" pitchFamily="2" charset="-122"/>
              </a:rPr>
              <a:t>　　除企业所得税法和实施条例另有规定外，企业实际发生的成本、费用、税金、损失和其他支出，</a:t>
            </a:r>
            <a:r>
              <a:rPr lang="zh-CN" altLang="en-US" u="sng" dirty="0">
                <a:latin typeface="华文宋体" panose="02010600040101010101" pitchFamily="2" charset="-122"/>
                <a:ea typeface="华文宋体" panose="02010600040101010101" pitchFamily="2" charset="-122"/>
              </a:rPr>
              <a:t>不得重复扣除</a:t>
            </a:r>
            <a:r>
              <a:rPr lang="zh-CN" altLang="en-US" dirty="0">
                <a:latin typeface="华文宋体" panose="02010600040101010101" pitchFamily="2" charset="-122"/>
                <a:ea typeface="华文宋体" panose="02010600040101010101" pitchFamily="2" charset="-122"/>
              </a:rPr>
              <a:t>。</a:t>
            </a:r>
          </a:p>
        </p:txBody>
      </p:sp>
    </p:spTree>
    <p:extLst>
      <p:ext uri="{BB962C8B-B14F-4D97-AF65-F5344CB8AC3E}">
        <p14:creationId xmlns:p14="http://schemas.microsoft.com/office/powerpoint/2010/main" val="3526383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par>
                                <p:cTn id="18" presetID="18" presetClass="entr" presetSubtype="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Right)">
                                      <p:cBhvr>
                                        <p:cTn id="20" dur="500"/>
                                        <p:tgtEl>
                                          <p:spTgt spid="3">
                                            <p:txEl>
                                              <p:pRg st="3" end="3"/>
                                            </p:txEl>
                                          </p:spTgt>
                                        </p:tgtEl>
                                      </p:cBhvr>
                                    </p:animEffect>
                                  </p:childTnLst>
                                </p:cTn>
                              </p:par>
                              <p:par>
                                <p:cTn id="21" presetID="18" presetClass="entr" presetSubtype="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Right)">
                                      <p:cBhvr>
                                        <p:cTn id="23" dur="500"/>
                                        <p:tgtEl>
                                          <p:spTgt spid="3">
                                            <p:txEl>
                                              <p:pRg st="4" end="4"/>
                                            </p:txEl>
                                          </p:spTgt>
                                        </p:tgtEl>
                                      </p:cBhvr>
                                    </p:animEffect>
                                  </p:childTnLst>
                                </p:cTn>
                              </p:par>
                              <p:par>
                                <p:cTn id="24" presetID="18" presetClass="entr" presetSubtype="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trips(downRight)">
                                      <p:cBhvr>
                                        <p:cTn id="26" dur="500"/>
                                        <p:tgtEl>
                                          <p:spTgt spid="3">
                                            <p:txEl>
                                              <p:pRg st="5" end="5"/>
                                            </p:txEl>
                                          </p:spTgt>
                                        </p:tgtEl>
                                      </p:cBhvr>
                                    </p:animEffect>
                                  </p:childTnLst>
                                </p:cTn>
                              </p:par>
                              <p:par>
                                <p:cTn id="27" presetID="18" presetClass="entr" presetSubtype="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trips(downRight)">
                                      <p:cBhvr>
                                        <p:cTn id="29" dur="500"/>
                                        <p:tgtEl>
                                          <p:spTgt spid="3">
                                            <p:txEl>
                                              <p:pRg st="6" end="6"/>
                                            </p:txEl>
                                          </p:spTgt>
                                        </p:tgtEl>
                                      </p:cBhvr>
                                    </p:animEffect>
                                  </p:childTnLst>
                                </p:cTn>
                              </p:par>
                              <p:par>
                                <p:cTn id="30" presetID="18" presetClass="entr" presetSubtype="6"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trips(downRigh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4AD5BE-3D5C-7843-542E-6F8F71748B67}"/>
              </a:ext>
            </a:extLst>
          </p:cNvPr>
          <p:cNvSpPr>
            <a:spLocks noGrp="1"/>
          </p:cNvSpPr>
          <p:nvPr>
            <p:ph type="title"/>
          </p:nvPr>
        </p:nvSpPr>
        <p:spPr>
          <a:xfrm>
            <a:off x="617482" y="436123"/>
            <a:ext cx="10515600" cy="2083185"/>
          </a:xfrm>
        </p:spPr>
        <p:txBody>
          <a:bodyPr>
            <a:normAutofit fontScale="90000"/>
          </a:bodyPr>
          <a:lstStyle/>
          <a:p>
            <a:pPr>
              <a:lnSpc>
                <a:spcPct val="100000"/>
              </a:lnSpc>
            </a:pPr>
            <a:r>
              <a:rPr lang="zh-CN" altLang="en-US" dirty="0"/>
              <a:t> </a:t>
            </a:r>
            <a:r>
              <a:rPr lang="en-US" altLang="zh-CN" sz="2400" dirty="0">
                <a:latin typeface="华文宋体" panose="02010600040101010101" pitchFamily="2" charset="-122"/>
                <a:ea typeface="华文宋体" panose="02010600040101010101" pitchFamily="2" charset="-122"/>
              </a:rPr>
              <a:t>2</a:t>
            </a:r>
            <a:r>
              <a:rPr lang="zh-CN" altLang="en-US" sz="2400" dirty="0">
                <a:latin typeface="华文宋体" panose="02010600040101010101" pitchFamily="2" charset="-122"/>
                <a:ea typeface="华文宋体" panose="02010600040101010101" pitchFamily="2" charset="-122"/>
              </a:rPr>
              <a:t>）、合法性是指税前扣除凭证的形式、来源符合国家法律、法规等相关规定；且包括标准、范围、程度。</a:t>
            </a:r>
            <a:br>
              <a:rPr lang="zh-CN" altLang="en-US" sz="2400" dirty="0">
                <a:latin typeface="华文宋体" panose="02010600040101010101" pitchFamily="2" charset="-122"/>
                <a:ea typeface="华文宋体" panose="02010600040101010101" pitchFamily="2" charset="-122"/>
              </a:rPr>
            </a:br>
            <a:r>
              <a:rPr lang="zh-CN" altLang="en-US" sz="2400" dirty="0">
                <a:latin typeface="华文宋体" panose="02010600040101010101" pitchFamily="2" charset="-122"/>
                <a:ea typeface="华文宋体" panose="02010600040101010101" pitchFamily="2" charset="-122"/>
              </a:rPr>
              <a:t>例： 标准：折旧、福利费、招待费、工会费、劳防费、等等。</a:t>
            </a:r>
            <a:br>
              <a:rPr lang="zh-CN" altLang="en-US" sz="2400" dirty="0">
                <a:latin typeface="华文宋体" panose="02010600040101010101" pitchFamily="2" charset="-122"/>
                <a:ea typeface="华文宋体" panose="02010600040101010101" pitchFamily="2" charset="-122"/>
              </a:rPr>
            </a:br>
            <a:r>
              <a:rPr lang="zh-CN" altLang="en-US" sz="2400" dirty="0">
                <a:latin typeface="华文宋体" panose="02010600040101010101" pitchFamily="2" charset="-122"/>
                <a:ea typeface="华文宋体" panose="02010600040101010101" pitchFamily="2" charset="-122"/>
              </a:rPr>
              <a:t>例： 范围：可以扣除、不可以扣除，企业的经营活动与非经营活动，企业支付与个人支付</a:t>
            </a:r>
            <a:r>
              <a:rPr lang="zh-CN" altLang="en-US" sz="2400" dirty="0" smtClean="0">
                <a:latin typeface="华文宋体" panose="02010600040101010101" pitchFamily="2" charset="-122"/>
                <a:ea typeface="华文宋体" panose="02010600040101010101" pitchFamily="2" charset="-122"/>
              </a:rPr>
              <a:t>。</a:t>
            </a:r>
            <a:endParaRPr lang="zh-CN" altLang="en-US" sz="2400" dirty="0">
              <a:latin typeface="华文宋体" panose="02010600040101010101" pitchFamily="2" charset="-122"/>
              <a:ea typeface="华文宋体" panose="02010600040101010101" pitchFamily="2" charset="-122"/>
            </a:endParaRPr>
          </a:p>
        </p:txBody>
      </p:sp>
      <p:sp>
        <p:nvSpPr>
          <p:cNvPr id="3" name="内容占位符 2">
            <a:extLst>
              <a:ext uri="{FF2B5EF4-FFF2-40B4-BE49-F238E27FC236}">
                <a16:creationId xmlns:a16="http://schemas.microsoft.com/office/drawing/2014/main" id="{0D967069-8CB3-3023-A23C-772C01D126AA}"/>
              </a:ext>
            </a:extLst>
          </p:cNvPr>
          <p:cNvSpPr>
            <a:spLocks noGrp="1"/>
          </p:cNvSpPr>
          <p:nvPr>
            <p:ph sz="half" idx="1"/>
          </p:nvPr>
        </p:nvSpPr>
        <p:spPr>
          <a:xfrm>
            <a:off x="646618" y="2516489"/>
            <a:ext cx="5352393" cy="3508891"/>
          </a:xfrm>
          <a:ln>
            <a:solidFill>
              <a:schemeClr val="accent1">
                <a:lumMod val="20000"/>
                <a:lumOff val="80000"/>
              </a:schemeClr>
            </a:solidFill>
          </a:ln>
        </p:spPr>
        <p:txBody>
          <a:bodyPr>
            <a:normAutofit/>
          </a:bodyPr>
          <a:lstStyle/>
          <a:p>
            <a:pPr marL="0" indent="0">
              <a:lnSpc>
                <a:spcPct val="110000"/>
              </a:lnSpc>
              <a:buNone/>
            </a:pPr>
            <a:r>
              <a:rPr lang="en-US" altLang="zh-CN" sz="2200" dirty="0">
                <a:latin typeface="华文宋体" panose="02010600040101010101" pitchFamily="2" charset="-122"/>
                <a:ea typeface="华文宋体" panose="02010600040101010101" pitchFamily="2" charset="-122"/>
              </a:rPr>
              <a:t>        ――</a:t>
            </a:r>
            <a:r>
              <a:rPr lang="zh-CN" altLang="en-US" sz="2200" dirty="0">
                <a:latin typeface="华文宋体" panose="02010600040101010101" pitchFamily="2" charset="-122"/>
                <a:ea typeface="华文宋体" panose="02010600040101010101" pitchFamily="2" charset="-122"/>
              </a:rPr>
              <a:t>向投资者支付的股息、红利等权益性投资收益款项；</a:t>
            </a:r>
          </a:p>
          <a:p>
            <a:pPr marL="0" indent="0">
              <a:lnSpc>
                <a:spcPct val="110000"/>
              </a:lnSpc>
              <a:buNone/>
            </a:pPr>
            <a:r>
              <a:rPr lang="zh-CN" altLang="en-US" sz="2200" dirty="0">
                <a:latin typeface="华文宋体" panose="02010600040101010101" pitchFamily="2" charset="-122"/>
                <a:ea typeface="华文宋体" panose="02010600040101010101" pitchFamily="2" charset="-122"/>
              </a:rPr>
              <a:t>　    </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企业所得税税款；</a:t>
            </a:r>
          </a:p>
          <a:p>
            <a:pPr marL="0" indent="0">
              <a:lnSpc>
                <a:spcPct val="110000"/>
              </a:lnSpc>
              <a:buNone/>
            </a:pPr>
            <a:r>
              <a:rPr lang="zh-CN" altLang="en-US" sz="2200" dirty="0">
                <a:latin typeface="华文宋体" panose="02010600040101010101" pitchFamily="2" charset="-122"/>
                <a:ea typeface="华文宋体" panose="02010600040101010101" pitchFamily="2" charset="-122"/>
              </a:rPr>
              <a:t>　　</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税收滞纳金；</a:t>
            </a:r>
          </a:p>
          <a:p>
            <a:pPr marL="0" indent="0">
              <a:lnSpc>
                <a:spcPct val="110000"/>
              </a:lnSpc>
              <a:buNone/>
            </a:pPr>
            <a:r>
              <a:rPr lang="zh-CN" altLang="en-US" sz="2200" dirty="0">
                <a:latin typeface="华文宋体" panose="02010600040101010101" pitchFamily="2" charset="-122"/>
                <a:ea typeface="华文宋体" panose="02010600040101010101" pitchFamily="2" charset="-122"/>
              </a:rPr>
              <a:t>　　</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罚金、罚款和被没收财物的损失；</a:t>
            </a:r>
          </a:p>
          <a:p>
            <a:pPr marL="0" indent="0">
              <a:lnSpc>
                <a:spcPct val="110000"/>
              </a:lnSpc>
              <a:buNone/>
            </a:pPr>
            <a:r>
              <a:rPr lang="zh-CN" altLang="en-US" sz="2200" dirty="0">
                <a:latin typeface="华文宋体" panose="02010600040101010101" pitchFamily="2" charset="-122"/>
                <a:ea typeface="华文宋体" panose="02010600040101010101" pitchFamily="2" charset="-122"/>
              </a:rPr>
              <a:t>　　</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本法第九条规定以外的捐赠支出；</a:t>
            </a:r>
          </a:p>
          <a:p>
            <a:pPr marL="0" indent="0">
              <a:lnSpc>
                <a:spcPct val="110000"/>
              </a:lnSpc>
              <a:buNone/>
            </a:pPr>
            <a:r>
              <a:rPr lang="zh-CN" altLang="en-US" sz="2200" dirty="0">
                <a:latin typeface="华文宋体" panose="02010600040101010101" pitchFamily="2" charset="-122"/>
                <a:ea typeface="华文宋体" panose="02010600040101010101" pitchFamily="2" charset="-122"/>
              </a:rPr>
              <a:t>　　</a:t>
            </a:r>
            <a:r>
              <a:rPr lang="en-US" altLang="zh-CN" sz="2200" dirty="0">
                <a:latin typeface="华文宋体" panose="02010600040101010101" pitchFamily="2" charset="-122"/>
                <a:ea typeface="华文宋体" panose="02010600040101010101" pitchFamily="2" charset="-122"/>
              </a:rPr>
              <a:t>――</a:t>
            </a:r>
            <a:r>
              <a:rPr lang="zh-CN" altLang="en-US" sz="2200" dirty="0">
                <a:latin typeface="华文宋体" panose="02010600040101010101" pitchFamily="2" charset="-122"/>
                <a:ea typeface="华文宋体" panose="02010600040101010101" pitchFamily="2" charset="-122"/>
              </a:rPr>
              <a:t>赞助支出；</a:t>
            </a:r>
          </a:p>
          <a:p>
            <a:endParaRPr lang="zh-CN" altLang="en-US" sz="2200" dirty="0"/>
          </a:p>
        </p:txBody>
      </p:sp>
      <p:sp>
        <p:nvSpPr>
          <p:cNvPr id="4" name="内容占位符 3">
            <a:extLst>
              <a:ext uri="{FF2B5EF4-FFF2-40B4-BE49-F238E27FC236}">
                <a16:creationId xmlns:a16="http://schemas.microsoft.com/office/drawing/2014/main" id="{0B87DF72-CCC1-FD48-B076-60CB0E389312}"/>
              </a:ext>
            </a:extLst>
          </p:cNvPr>
          <p:cNvSpPr>
            <a:spLocks noGrp="1"/>
          </p:cNvSpPr>
          <p:nvPr>
            <p:ph sz="half" idx="2"/>
          </p:nvPr>
        </p:nvSpPr>
        <p:spPr>
          <a:xfrm>
            <a:off x="6229182" y="2541978"/>
            <a:ext cx="5181600" cy="3513629"/>
          </a:xfrm>
          <a:ln>
            <a:solidFill>
              <a:schemeClr val="accent1">
                <a:lumMod val="20000"/>
                <a:lumOff val="80000"/>
              </a:schemeClr>
            </a:solidFill>
          </a:ln>
        </p:spPr>
        <p:txBody>
          <a:bodyPr>
            <a:norm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200" b="0" i="0" u="none" strike="noStrike" kern="1200" cap="none" spc="0" normalizeH="0" baseline="0" noProof="0" dirty="0">
                <a:ln>
                  <a:noFill/>
                </a:ln>
                <a:solidFill>
                  <a:prstClr val="black"/>
                </a:solidFill>
                <a:effectLst/>
                <a:uLnTx/>
                <a:uFillTx/>
                <a:latin typeface="华文宋体" panose="02010600040101010101" pitchFamily="2" charset="-122"/>
                <a:ea typeface="华文宋体" panose="02010600040101010101" pitchFamily="2" charset="-122"/>
                <a:cs typeface="+mn-cs"/>
              </a:rPr>
              <a:t>       ――</a:t>
            </a:r>
            <a:r>
              <a:rPr kumimoji="0" lang="zh-CN" altLang="en-US" sz="2200" b="0" i="0" u="none" strike="noStrike" kern="1200" cap="none" spc="0" normalizeH="0" baseline="0" noProof="0" dirty="0">
                <a:ln>
                  <a:noFill/>
                </a:ln>
                <a:solidFill>
                  <a:prstClr val="black"/>
                </a:solidFill>
                <a:effectLst/>
                <a:uLnTx/>
                <a:uFillTx/>
                <a:latin typeface="华文宋体" panose="02010600040101010101" pitchFamily="2" charset="-122"/>
                <a:ea typeface="华文宋体" panose="02010600040101010101" pitchFamily="2" charset="-122"/>
                <a:cs typeface="+mn-cs"/>
              </a:rPr>
              <a:t>未经核定的准备金支出；</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200" b="0" i="0" u="none" strike="noStrike" kern="1200" cap="none" spc="0" normalizeH="0" baseline="0" noProof="0" dirty="0">
                <a:ln>
                  <a:noFill/>
                </a:ln>
                <a:solidFill>
                  <a:prstClr val="black"/>
                </a:solidFill>
                <a:effectLst/>
                <a:uLnTx/>
                <a:uFillTx/>
                <a:latin typeface="华文宋体" panose="02010600040101010101" pitchFamily="2" charset="-122"/>
                <a:ea typeface="华文宋体" panose="02010600040101010101" pitchFamily="2" charset="-122"/>
                <a:cs typeface="+mn-cs"/>
              </a:rPr>
              <a:t>        ――</a:t>
            </a:r>
            <a:r>
              <a:rPr kumimoji="0" lang="zh-CN" altLang="en-US" sz="2200" b="0" i="0" u="none" strike="noStrike" kern="1200" cap="none" spc="0" normalizeH="0" baseline="0" noProof="0" dirty="0">
                <a:ln>
                  <a:noFill/>
                </a:ln>
                <a:solidFill>
                  <a:prstClr val="black"/>
                </a:solidFill>
                <a:effectLst/>
                <a:uLnTx/>
                <a:uFillTx/>
                <a:latin typeface="华文宋体" panose="02010600040101010101" pitchFamily="2" charset="-122"/>
                <a:ea typeface="华文宋体" panose="02010600040101010101" pitchFamily="2" charset="-122"/>
                <a:cs typeface="+mn-cs"/>
              </a:rPr>
              <a:t>与取得收入无关的其他支出。</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200" b="0" i="0" u="none" strike="noStrike" kern="1200" cap="none" spc="0" normalizeH="0" baseline="0" noProof="0" dirty="0">
                <a:ln>
                  <a:noFill/>
                </a:ln>
                <a:solidFill>
                  <a:prstClr val="black"/>
                </a:solidFill>
                <a:effectLst/>
                <a:uLnTx/>
                <a:uFillTx/>
                <a:latin typeface="华文宋体" panose="02010600040101010101" pitchFamily="2" charset="-122"/>
                <a:ea typeface="华文宋体" panose="02010600040101010101" pitchFamily="2" charset="-122"/>
                <a:cs typeface="+mn-cs"/>
              </a:rPr>
              <a:t>　　</a:t>
            </a:r>
            <a:r>
              <a:rPr kumimoji="0" lang="en-US" altLang="zh-CN" sz="2200" b="0" i="0" u="none" strike="noStrike" kern="1200" cap="none" spc="0" normalizeH="0" baseline="0" noProof="0" dirty="0">
                <a:ln>
                  <a:noFill/>
                </a:ln>
                <a:solidFill>
                  <a:prstClr val="black"/>
                </a:solidFill>
                <a:effectLst/>
                <a:uLnTx/>
                <a:uFillTx/>
                <a:latin typeface="华文宋体" panose="02010600040101010101" pitchFamily="2" charset="-122"/>
                <a:ea typeface="华文宋体" panose="02010600040101010101" pitchFamily="2" charset="-122"/>
                <a:cs typeface="+mn-cs"/>
              </a:rPr>
              <a:t>――</a:t>
            </a:r>
            <a:r>
              <a:rPr kumimoji="0" lang="zh-CN" altLang="en-US" sz="2200" b="0" i="0" u="none" strike="noStrike" kern="1200" cap="none" spc="0" normalizeH="0" baseline="0" noProof="0" dirty="0">
                <a:ln>
                  <a:noFill/>
                </a:ln>
                <a:solidFill>
                  <a:prstClr val="black"/>
                </a:solidFill>
                <a:effectLst/>
                <a:uLnTx/>
                <a:uFillTx/>
                <a:latin typeface="华文宋体" panose="02010600040101010101" pitchFamily="2" charset="-122"/>
                <a:ea typeface="华文宋体" panose="02010600040101010101" pitchFamily="2" charset="-122"/>
                <a:cs typeface="+mn-cs"/>
              </a:rPr>
              <a:t>企业之间支付的管理费、企业内营业机构之间支付的租金和特许权使用费，以及非银行企业内营业机构之间支付的利息。</a:t>
            </a:r>
          </a:p>
          <a:p>
            <a:pPr marL="0" indent="0">
              <a:buNone/>
            </a:pPr>
            <a:endParaRPr lang="zh-CN" altLang="en-US" dirty="0"/>
          </a:p>
        </p:txBody>
      </p:sp>
    </p:spTree>
    <p:extLst>
      <p:ext uri="{BB962C8B-B14F-4D97-AF65-F5344CB8AC3E}">
        <p14:creationId xmlns:p14="http://schemas.microsoft.com/office/powerpoint/2010/main" val="27203143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ppt_w</p:attrName>
                                        </p:attrNameLst>
                                      </p:cBhvr>
                                      <p:tavLst>
                                        <p:tav tm="0">
                                          <p:val>
                                            <p:fltVal val="0"/>
                                          </p:val>
                                        </p:tav>
                                        <p:tav tm="100000">
                                          <p:val>
                                            <p:strVal val="#ppt_w"/>
                                          </p:val>
                                        </p:tav>
                                      </p:tavLst>
                                    </p:anim>
                                    <p:anim calcmode="lin" valueType="num">
                                      <p:cBhvr>
                                        <p:cTn id="13" dur="500" fill="hold"/>
                                        <p:tgtEl>
                                          <p:spTgt spid="3">
                                            <p:bg/>
                                          </p:spTgt>
                                        </p:tgtEl>
                                        <p:attrNameLst>
                                          <p:attrName>ppt_h</p:attrName>
                                        </p:attrNameLst>
                                      </p:cBhvr>
                                      <p:tavLst>
                                        <p:tav tm="0">
                                          <p:val>
                                            <p:fltVal val="0"/>
                                          </p:val>
                                        </p:tav>
                                        <p:tav tm="100000">
                                          <p:val>
                                            <p:strVal val="#ppt_h"/>
                                          </p:val>
                                        </p:tav>
                                      </p:tavLst>
                                    </p:anim>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9" dur="5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6" dur="5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4">
                                            <p:bg/>
                                          </p:spTgt>
                                        </p:tgtEl>
                                        <p:attrNameLst>
                                          <p:attrName>style.visibility</p:attrName>
                                        </p:attrNameLst>
                                      </p:cBhvr>
                                      <p:to>
                                        <p:strVal val="visible"/>
                                      </p:to>
                                    </p:set>
                                    <p:anim calcmode="lin" valueType="num">
                                      <p:cBhvr>
                                        <p:cTn id="61" dur="500" fill="hold"/>
                                        <p:tgtEl>
                                          <p:spTgt spid="4">
                                            <p:bg/>
                                          </p:spTgt>
                                        </p:tgtEl>
                                        <p:attrNameLst>
                                          <p:attrName>ppt_w</p:attrName>
                                        </p:attrNameLst>
                                      </p:cBhvr>
                                      <p:tavLst>
                                        <p:tav tm="0">
                                          <p:val>
                                            <p:fltVal val="0"/>
                                          </p:val>
                                        </p:tav>
                                        <p:tav tm="100000">
                                          <p:val>
                                            <p:strVal val="#ppt_w"/>
                                          </p:val>
                                        </p:tav>
                                      </p:tavLst>
                                    </p:anim>
                                    <p:anim calcmode="lin" valueType="num">
                                      <p:cBhvr>
                                        <p:cTn id="62" dur="500" fill="hold"/>
                                        <p:tgtEl>
                                          <p:spTgt spid="4">
                                            <p:bg/>
                                          </p:spTgt>
                                        </p:tgtEl>
                                        <p:attrNameLst>
                                          <p:attrName>ppt_h</p:attrName>
                                        </p:attrNameLst>
                                      </p:cBhvr>
                                      <p:tavLst>
                                        <p:tav tm="0">
                                          <p:val>
                                            <p:fltVal val="0"/>
                                          </p:val>
                                        </p:tav>
                                        <p:tav tm="100000">
                                          <p:val>
                                            <p:strVal val="#ppt_h"/>
                                          </p:val>
                                        </p:tav>
                                      </p:tavLst>
                                    </p:anim>
                                    <p:animEffect transition="in" filter="fade">
                                      <p:cBhvr>
                                        <p:cTn id="63" dur="500"/>
                                        <p:tgtEl>
                                          <p:spTgt spid="4">
                                            <p:bg/>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4">
                                            <p:txEl>
                                              <p:pRg st="0" end="0"/>
                                            </p:txEl>
                                          </p:spTgt>
                                        </p:tgtEl>
                                        <p:attrNameLst>
                                          <p:attrName>style.visibility</p:attrName>
                                        </p:attrNameLst>
                                      </p:cBhvr>
                                      <p:to>
                                        <p:strVal val="visible"/>
                                      </p:to>
                                    </p:set>
                                    <p:anim calcmode="lin" valueType="num">
                                      <p:cBhvr>
                                        <p:cTn id="6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6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70" dur="500"/>
                                        <p:tgtEl>
                                          <p:spTgt spid="4">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4">
                                            <p:txEl>
                                              <p:pRg st="1" end="1"/>
                                            </p:txEl>
                                          </p:spTgt>
                                        </p:tgtEl>
                                        <p:attrNameLst>
                                          <p:attrName>style.visibility</p:attrName>
                                        </p:attrNameLst>
                                      </p:cBhvr>
                                      <p:to>
                                        <p:strVal val="visible"/>
                                      </p:to>
                                    </p:set>
                                    <p:anim calcmode="lin" valueType="num">
                                      <p:cBhvr>
                                        <p:cTn id="7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7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77" dur="500"/>
                                        <p:tgtEl>
                                          <p:spTgt spid="4">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4">
                                            <p:txEl>
                                              <p:pRg st="2" end="2"/>
                                            </p:txEl>
                                          </p:spTgt>
                                        </p:tgtEl>
                                        <p:attrNameLst>
                                          <p:attrName>style.visibility</p:attrName>
                                        </p:attrNameLst>
                                      </p:cBhvr>
                                      <p:to>
                                        <p:strVal val="visible"/>
                                      </p:to>
                                    </p:set>
                                    <p:anim calcmode="lin" valueType="num">
                                      <p:cBhvr>
                                        <p:cTn id="8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8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916684" y="204622"/>
            <a:ext cx="10724322" cy="5678478"/>
          </a:xfrm>
          <a:prstGeom prst="rect">
            <a:avLst/>
          </a:prstGeom>
          <a:noFill/>
        </p:spPr>
        <p:txBody>
          <a:bodyPr wrap="square">
            <a:spAutoFit/>
          </a:bodyPr>
          <a:lstStyle/>
          <a:p>
            <a:pPr>
              <a:lnSpc>
                <a:spcPct val="150000"/>
              </a:lnSpc>
            </a:pPr>
            <a:r>
              <a:rPr lang="en-US" altLang="zh-CN" sz="2200" dirty="0">
                <a:latin typeface="华文宋体" panose="02010600040101010101" pitchFamily="2" charset="-122"/>
                <a:ea typeface="华文宋体" panose="02010600040101010101" pitchFamily="2" charset="-122"/>
              </a:rPr>
              <a:t>        </a:t>
            </a:r>
            <a:r>
              <a:rPr lang="en-US" altLang="zh-CN" sz="2000" dirty="0">
                <a:latin typeface="华文宋体" panose="02010600040101010101" pitchFamily="2" charset="-122"/>
                <a:ea typeface="华文宋体" panose="02010600040101010101" pitchFamily="2" charset="-122"/>
              </a:rPr>
              <a:t>3</a:t>
            </a:r>
            <a:r>
              <a:rPr lang="zh-CN" altLang="en-US" sz="2000" dirty="0">
                <a:latin typeface="华文宋体" panose="02010600040101010101" pitchFamily="2" charset="-122"/>
                <a:ea typeface="华文宋体" panose="02010600040101010101" pitchFamily="2" charset="-122"/>
              </a:rPr>
              <a:t>）、关联性是指税前扣除凭证与其反映的支出相关联且有证明力。</a:t>
            </a:r>
          </a:p>
          <a:p>
            <a:pPr>
              <a:lnSpc>
                <a:spcPct val="150000"/>
              </a:lnSpc>
            </a:pPr>
            <a:r>
              <a:rPr lang="zh-CN" altLang="en-US" sz="2000" dirty="0">
                <a:latin typeface="华文宋体" panose="02010600040101010101" pitchFamily="2" charset="-122"/>
                <a:ea typeface="华文宋体" panose="02010600040101010101" pitchFamily="2" charset="-122"/>
              </a:rPr>
              <a:t>        对关联性的具体判断一般是从支出发生的根源和性质方面进行分析，而不是看费用支出的结果。</a:t>
            </a:r>
          </a:p>
          <a:p>
            <a:pPr>
              <a:lnSpc>
                <a:spcPct val="150000"/>
              </a:lnSpc>
            </a:pPr>
            <a:r>
              <a:rPr lang="zh-CN" altLang="en-US" sz="2000" dirty="0">
                <a:latin typeface="华文宋体" panose="02010600040101010101" pitchFamily="2" charset="-122"/>
                <a:ea typeface="华文宋体" panose="02010600040101010101" pitchFamily="2" charset="-122"/>
              </a:rPr>
              <a:t>        同时，关联性要求为限制取得的不征税收入所形成的支出不得扣除提供了依据。</a:t>
            </a:r>
            <a:r>
              <a:rPr lang="en-US" altLang="zh-CN" sz="2000" dirty="0">
                <a:latin typeface="华文宋体" panose="02010600040101010101" pitchFamily="2" charset="-122"/>
                <a:ea typeface="华文宋体" panose="02010600040101010101" pitchFamily="2" charset="-122"/>
              </a:rPr>
              <a:t>《</a:t>
            </a:r>
            <a:r>
              <a:rPr lang="zh-CN" altLang="en-US" sz="2000" dirty="0">
                <a:latin typeface="华文宋体" panose="02010600040101010101" pitchFamily="2" charset="-122"/>
                <a:ea typeface="华文宋体" panose="02010600040101010101" pitchFamily="2" charset="-122"/>
              </a:rPr>
              <a:t>实施条例</a:t>
            </a:r>
            <a:r>
              <a:rPr lang="en-US" altLang="zh-CN" sz="2000" dirty="0">
                <a:latin typeface="华文宋体" panose="02010600040101010101" pitchFamily="2" charset="-122"/>
                <a:ea typeface="华文宋体" panose="02010600040101010101" pitchFamily="2" charset="-122"/>
              </a:rPr>
              <a:t>》</a:t>
            </a:r>
            <a:r>
              <a:rPr lang="zh-CN" altLang="en-US" sz="2000" dirty="0">
                <a:latin typeface="华文宋体" panose="02010600040101010101" pitchFamily="2" charset="-122"/>
                <a:ea typeface="华文宋体" panose="02010600040101010101" pitchFamily="2" charset="-122"/>
              </a:rPr>
              <a:t>规定，企业的不征税收入用于支出所形成的费用或财产，不得扣除或计算对应的折旧、摊销扣除。由于不征税收入是企业非营利性活动取得的收入，不属于企业所得税的应税收入，与企业的应税收入没有关联，因此，对取得的不征税收入所形成的支出，不符合相关性原则，不得在税前扣除。</a:t>
            </a:r>
            <a:endParaRPr lang="en-US" altLang="zh-CN" sz="2000" dirty="0">
              <a:latin typeface="华文宋体" panose="02010600040101010101" pitchFamily="2" charset="-122"/>
              <a:ea typeface="华文宋体" panose="02010600040101010101" pitchFamily="2" charset="-122"/>
            </a:endParaRPr>
          </a:p>
          <a:p>
            <a:pPr>
              <a:lnSpc>
                <a:spcPct val="150000"/>
              </a:lnSpc>
            </a:pPr>
            <a:r>
              <a:rPr lang="zh-CN" altLang="en-US" sz="2000" dirty="0">
                <a:latin typeface="华文宋体" panose="02010600040101010101" pitchFamily="2" charset="-122"/>
                <a:ea typeface="华文宋体" panose="02010600040101010101" pitchFamily="2" charset="-122"/>
              </a:rPr>
              <a:t>        </a:t>
            </a:r>
            <a:r>
              <a:rPr lang="zh-CN" altLang="en-US" sz="2000" b="1" dirty="0">
                <a:latin typeface="华文宋体" panose="02010600040101010101" pitchFamily="2" charset="-122"/>
                <a:ea typeface="华文宋体" panose="02010600040101010101" pitchFamily="2" charset="-122"/>
              </a:rPr>
              <a:t>例：</a:t>
            </a:r>
            <a:r>
              <a:rPr lang="zh-CN" altLang="en-US" sz="2000" dirty="0">
                <a:latin typeface="华文宋体" panose="02010600040101010101" pitchFamily="2" charset="-122"/>
                <a:ea typeface="华文宋体" panose="02010600040101010101" pitchFamily="2" charset="-122"/>
              </a:rPr>
              <a:t>企业经理人员因个人原因发生的法律诉讼，虽然经理人员摆脱法律纠纷有利于其全身心投入企业的经营管理，结果可能确实对企业经营会有好处，但这些诉讼费用从性质和根源上分析属于经理人员的个人支出，因而不允许作为企业的支出在税前扣除。</a:t>
            </a:r>
          </a:p>
          <a:p>
            <a:pPr>
              <a:lnSpc>
                <a:spcPct val="150000"/>
              </a:lnSpc>
            </a:pPr>
            <a:r>
              <a:rPr lang="zh-CN" altLang="en-US" sz="2000" dirty="0">
                <a:latin typeface="华文宋体" panose="02010600040101010101" pitchFamily="2" charset="-122"/>
                <a:ea typeface="华文宋体" panose="02010600040101010101" pitchFamily="2" charset="-122"/>
              </a:rPr>
              <a:t>        </a:t>
            </a:r>
            <a:endParaRPr lang="zh-CN" altLang="en-US" sz="2200" dirty="0">
              <a:latin typeface="华文宋体" panose="02010600040101010101" pitchFamily="2" charset="-122"/>
              <a:ea typeface="华文宋体" panose="02010600040101010101" pitchFamily="2" charset="-122"/>
            </a:endParaRPr>
          </a:p>
        </p:txBody>
      </p:sp>
    </p:spTree>
    <p:extLst>
      <p:ext uri="{BB962C8B-B14F-4D97-AF65-F5344CB8AC3E}">
        <p14:creationId xmlns:p14="http://schemas.microsoft.com/office/powerpoint/2010/main" val="10312171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Righ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7257FE-AE11-021C-8938-3CA36569A118}"/>
              </a:ext>
            </a:extLst>
          </p:cNvPr>
          <p:cNvSpPr txBox="1"/>
          <p:nvPr/>
        </p:nvSpPr>
        <p:spPr>
          <a:xfrm>
            <a:off x="1143742" y="1861520"/>
            <a:ext cx="9272010" cy="2075312"/>
          </a:xfrm>
          <a:prstGeom prst="rect">
            <a:avLst/>
          </a:prstGeom>
          <a:noFill/>
        </p:spPr>
        <p:txBody>
          <a:bodyPr wrap="square">
            <a:spAutoFit/>
          </a:bodyPr>
          <a:lstStyle/>
          <a:p>
            <a:pPr>
              <a:lnSpc>
                <a:spcPct val="150000"/>
              </a:lnSpc>
            </a:pPr>
            <a:r>
              <a:rPr lang="zh-CN" altLang="en-US" sz="2200" dirty="0">
                <a:latin typeface="华文宋体" panose="02010600040101010101" pitchFamily="2" charset="-122"/>
                <a:ea typeface="华文宋体" panose="02010600040101010101" pitchFamily="2" charset="-122"/>
              </a:rPr>
              <a:t>        真实性：真实性是基础，若企业的经济业务及支出不具备真实性，自然就不涉及税前扣除的问题。合法性和关联性是核心，只有当税前扣除凭证的形式、来源符合法律、法规等相关规定，并与支出相关联且有证明力时，才能作为企业支出在税前扣除的证明资料。</a:t>
            </a:r>
          </a:p>
        </p:txBody>
      </p:sp>
    </p:spTree>
    <p:extLst>
      <p:ext uri="{BB962C8B-B14F-4D97-AF65-F5344CB8AC3E}">
        <p14:creationId xmlns:p14="http://schemas.microsoft.com/office/powerpoint/2010/main" val="2614822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TotalTime>
  <Words>3441</Words>
  <Application>Microsoft Office PowerPoint</Application>
  <PresentationFormat>宽屏</PresentationFormat>
  <Paragraphs>98</Paragraphs>
  <Slides>26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等线</vt:lpstr>
      <vt:lpstr>等线 Light</vt:lpstr>
      <vt:lpstr>华文楷体</vt:lpstr>
      <vt:lpstr>华文宋体</vt:lpstr>
      <vt:lpstr>隶书</vt:lpstr>
      <vt:lpstr>Arial</vt:lpstr>
      <vt:lpstr>Times New Roman</vt:lpstr>
      <vt:lpstr>Office 主题​​</vt:lpstr>
      <vt:lpstr>企业所得税税前扣除凭证管理 （一）</vt:lpstr>
      <vt:lpstr>企业所得税税前扣除凭证管理</vt:lpstr>
      <vt:lpstr>PowerPoint 演示文稿</vt:lpstr>
      <vt:lpstr>PowerPoint 演示文稿</vt:lpstr>
      <vt:lpstr>PowerPoint 演示文稿</vt:lpstr>
      <vt:lpstr>PowerPoint 演示文稿</vt:lpstr>
      <vt:lpstr> 2）、合法性是指税前扣除凭证的形式、来源符合国家法律、法规等相关规定；且包括标准、范围、程度。 例： 标准：折旧、福利费、招待费、工会费、劳防费、等等。 例： 范围：可以扣除、不可以扣除，企业的经营活动与非经营活动，企业支付与个人支付。</vt:lpstr>
      <vt:lpstr>PowerPoint 演示文稿</vt:lpstr>
      <vt:lpstr>PowerPoint 演示文稿</vt:lpstr>
      <vt:lpstr> 谢    谢</vt:lpstr>
      <vt:lpstr>PowerPoint 演示文稿</vt:lpstr>
      <vt:lpstr>PowerPoint 演示文稿</vt:lpstr>
      <vt:lpstr>PowerPoint 演示文稿</vt:lpstr>
      <vt:lpstr>PowerPoint 演示文稿</vt:lpstr>
      <vt:lpstr>PowerPoint 演示文稿</vt:lpstr>
      <vt:lpstr>PowerPoint 演示文稿</vt:lpstr>
      <vt:lpstr> 谢    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谢    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企业所得税税前扣除凭证管理</dc:title>
  <dc:creator>laochang</dc:creator>
  <cp:lastModifiedBy>Microsoft</cp:lastModifiedBy>
  <cp:revision>16</cp:revision>
  <dcterms:created xsi:type="dcterms:W3CDTF">2024-06-04T12:51:05Z</dcterms:created>
  <dcterms:modified xsi:type="dcterms:W3CDTF">2024-10-21T02:38:24Z</dcterms:modified>
</cp:coreProperties>
</file>